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5143500" cx="9144000"/>
  <p:notesSz cx="6858000" cy="9144000"/>
  <p:embeddedFontLst>
    <p:embeddedFont>
      <p:font typeface="Roboto"/>
      <p:regular r:id="rId57"/>
      <p:bold r:id="rId58"/>
      <p:italic r:id="rId59"/>
      <p:boldItalic r:id="rId60"/>
    </p:embeddedFont>
    <p:embeddedFont>
      <p:font typeface="Montserrat"/>
      <p:regular r:id="rId61"/>
      <p:bold r:id="rId62"/>
      <p:italic r:id="rId63"/>
      <p:boldItalic r:id="rId64"/>
    </p:embeddedFont>
    <p:embeddedFont>
      <p:font typeface="Lato"/>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Montserrat-bold.fntdata"/><Relationship Id="rId61" Type="http://schemas.openxmlformats.org/officeDocument/2006/relationships/font" Target="fonts/Montserrat-regular.fntdata"/><Relationship Id="rId20" Type="http://schemas.openxmlformats.org/officeDocument/2006/relationships/slide" Target="slides/slide15.xml"/><Relationship Id="rId64" Type="http://schemas.openxmlformats.org/officeDocument/2006/relationships/font" Target="fonts/Montserrat-boldItalic.fntdata"/><Relationship Id="rId63" Type="http://schemas.openxmlformats.org/officeDocument/2006/relationships/font" Target="fonts/Montserrat-italic.fntdata"/><Relationship Id="rId22" Type="http://schemas.openxmlformats.org/officeDocument/2006/relationships/slide" Target="slides/slide17.xml"/><Relationship Id="rId66" Type="http://schemas.openxmlformats.org/officeDocument/2006/relationships/font" Target="fonts/Lato-bold.fntdata"/><Relationship Id="rId21" Type="http://schemas.openxmlformats.org/officeDocument/2006/relationships/slide" Target="slides/slide16.xml"/><Relationship Id="rId65" Type="http://schemas.openxmlformats.org/officeDocument/2006/relationships/font" Target="fonts/Lato-regular.fntdata"/><Relationship Id="rId24" Type="http://schemas.openxmlformats.org/officeDocument/2006/relationships/slide" Target="slides/slide19.xml"/><Relationship Id="rId68" Type="http://schemas.openxmlformats.org/officeDocument/2006/relationships/font" Target="fonts/Lato-boldItalic.fntdata"/><Relationship Id="rId23" Type="http://schemas.openxmlformats.org/officeDocument/2006/relationships/slide" Target="slides/slide18.xml"/><Relationship Id="rId67" Type="http://schemas.openxmlformats.org/officeDocument/2006/relationships/font" Target="fonts/Lato-italic.fntdata"/><Relationship Id="rId60" Type="http://schemas.openxmlformats.org/officeDocument/2006/relationships/font" Target="fonts/Roboto-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Roboto-regular.fnt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Roboto-italic.fntdata"/><Relationship Id="rId14" Type="http://schemas.openxmlformats.org/officeDocument/2006/relationships/slide" Target="slides/slide9.xml"/><Relationship Id="rId58" Type="http://schemas.openxmlformats.org/officeDocument/2006/relationships/font" Target="fonts/Roboto-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3fdf40d4b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fdf40d4b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3fdf40d4bc_1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fdf40d4bc_1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3fdf40d4bc_1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fdf40d4bc_1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000">
                <a:latin typeface="Montserrat"/>
                <a:ea typeface="Montserrat"/>
                <a:cs typeface="Montserrat"/>
                <a:sym typeface="Montserrat"/>
              </a:rPr>
              <a:t>https://bitsonblocks.net/2017/02/20/whats-the-difference-between-a-distributed-ledger-and-a-blockchain/</a:t>
            </a:r>
            <a:endParaRPr sz="10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3fdf40d4bc_1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fdf40d4bc_1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3fdf40d4bc_1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fdf40d4bc_1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3ef4be1f8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ef4be1f8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3fdf40d4bc_1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fdf40d4bc_1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3fdf40d4bc_1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fdf40d4bc_1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3fdf40d4bc_1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fdf40d4bc_1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3fdf40d4bc_1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fdf40d4bc_1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3e05fbd52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e05fbd52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3fdf40d4bc_1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fdf40d4bc_1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3fdf40d4bc_1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fdf40d4bc_1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3fdf40d4bc_1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fdf40d4bc_1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3fdf40d4bc_1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3fdf40d4bc_1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3fdf40d4bc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fdf40d4bc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3fdf40d4bc_1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3fdf40d4bc_1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3fdf40d4bc_1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3fdf40d4bc_1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3fdf40d4bc_1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fdf40d4bc_1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3fdf40d4bc_1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fdf40d4bc_1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3fdf40d4bc_1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fdf40d4bc_1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3fdf40d4bc_1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fdf40d4bc_1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3fdf40d4bc_1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3fdf40d4bc_1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3fdf40d4bc_1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3fdf40d4bc_1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3ffd066f2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3ffd066f2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3ffd066f27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3ffd066f27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3ffd066f27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ffd066f27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3ffd066f27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3ffd066f27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3f0025903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3f0025903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3f0025903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f0025903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3f0025903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3f0025903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3ffd066f27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3ffd066f27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3fdf40d4bc_1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fdf40d4bc_1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latin typeface="Montserrat"/>
                <a:ea typeface="Montserrat"/>
                <a:cs typeface="Montserrat"/>
                <a:sym typeface="Montserrat"/>
              </a:rPr>
              <a:t>https://www.youtube.com/watch?v=hoUKt-W7hug</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3f00259039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3f00259039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3f00259039_1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3f00259039_1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3f00259039_1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3f00259039_1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3ef55bb41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3ef55bb41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3ef55bb41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3ef55bb41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3fdf40d4bc_1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3fdf40d4bc_1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3ffd066f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3ffd066f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3ffd066f2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3ffd066f2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3f0025903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3f0025903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g3fdf40d4b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3fdf40d4b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3fdf40d4bc_1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fdf40d4bc_1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3fdf40d4b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3fdf40d4b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3fdf40d4bc_1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3fdf40d4bc_1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3fdf40d4bc_1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fdf40d4bc_1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3fdf40d4bc_1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fdf40d4bc_1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3fdf40d4bc_1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fdf40d4bc_1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3fdf40d4bc_1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fdf40d4bc_1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rgbClr val="21A0C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hyperlink" Target="https://z.cash/technology/history-of-hash-function-attacks.html" TargetMode="External"/><Relationship Id="rId5" Type="http://schemas.openxmlformats.org/officeDocument/2006/relationships/hyperlink" Target="https://z.cash/technology/history-of-hash-function-attacks.html" TargetMode="External"/><Relationship Id="rId6" Type="http://schemas.openxmlformats.org/officeDocument/2006/relationships/hyperlink" Target="https://emn178.github.io/online-tools/sha3_256.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anders.com/blockchain/hash.html" TargetMode="External"/><Relationship Id="rId4" Type="http://schemas.openxmlformats.org/officeDocument/2006/relationships/hyperlink" Target="https://anders.com/blockchain/hash.html" TargetMode="External"/><Relationship Id="rId5" Type="http://schemas.openxmlformats.org/officeDocument/2006/relationships/hyperlink" Target="https://anders.com/blockchain/hash.html" TargetMode="External"/><Relationship Id="rId6" Type="http://schemas.openxmlformats.org/officeDocument/2006/relationships/hyperlink" Target="https://anders.com/blockchain/hash.html" TargetMode="External"/><Relationship Id="rId7"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slide3.xml"/><Relationship Id="rId4" Type="http://schemas.openxmlformats.org/officeDocument/2006/relationships/slide" Target="slide8.xml"/><Relationship Id="rId5" Type="http://schemas.openxmlformats.org/officeDocument/2006/relationships/slide" Target="slide30.xml"/><Relationship Id="rId6" Type="http://schemas.openxmlformats.org/officeDocument/2006/relationships/slide" Target="slide45.xml"/><Relationship Id="rId7" Type="http://schemas.openxmlformats.org/officeDocument/2006/relationships/slide" Target="slide5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www.youtube.com/watch?v=YEBfamv-_do" TargetMode="External"/><Relationship Id="rId4" Type="http://schemas.openxmlformats.org/officeDocument/2006/relationships/image" Target="../media/image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9.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es.wikipedia.org/wiki/Matem%C3%A1ticas" TargetMode="External"/><Relationship Id="rId4" Type="http://schemas.openxmlformats.org/officeDocument/2006/relationships/hyperlink" Target="https://es.wikipedia.org/wiki/%C3%9Altimo_teorema_de_Fermat" TargetMode="External"/><Relationship Id="rId5" Type="http://schemas.openxmlformats.org/officeDocument/2006/relationships/hyperlink" Target="https://es.wikipedia.org/wiki/Teorema_fundamental_de_la_aritm%C3%A9tica" TargetMode="External"/><Relationship Id="rId6" Type="http://schemas.openxmlformats.org/officeDocument/2006/relationships/hyperlink" Target="https://es.wikipedia.org/wiki/Criptograf%C3%ADa_de_curvas_el%C3%ADpticas" TargetMode="External"/><Relationship Id="rId7" Type="http://schemas.openxmlformats.org/officeDocument/2006/relationships/hyperlink" Target="https://es.wikipedia.org/wiki/Elipse" TargetMode="External"/><Relationship Id="rId8"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slide" Target="slide4.xml"/><Relationship Id="rId4" Type="http://schemas.openxmlformats.org/officeDocument/2006/relationships/slide" Target="slide5.xml"/><Relationship Id="rId5" Type="http://schemas.openxmlformats.org/officeDocument/2006/relationships/slide" Target="slide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slide" Target="slide31.xml"/><Relationship Id="rId4" Type="http://schemas.openxmlformats.org/officeDocument/2006/relationships/slide" Target="slide32.xml"/><Relationship Id="rId5" Type="http://schemas.openxmlformats.org/officeDocument/2006/relationships/slide" Target="slide33.xml"/><Relationship Id="rId6" Type="http://schemas.openxmlformats.org/officeDocument/2006/relationships/slide" Target="slide34.xml"/><Relationship Id="rId7" Type="http://schemas.openxmlformats.org/officeDocument/2006/relationships/slide" Target="slide35.xml"/><Relationship Id="rId8" Type="http://schemas.openxmlformats.org/officeDocument/2006/relationships/slide" Target="slide3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es.cointelegraph.com/explained/blockchain-oracles-explained" TargetMode="Externa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www.linkedin.com/in/williammougayar/?ppe=1" TargetMode="External"/><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www.youtube.com/watch?v=wwrf87bq6jo"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people.eecs.berkeley.edu/~luca/cs174/byzantine.pdf" TargetMode="External"/><Relationship Id="rId4" Type="http://schemas.openxmlformats.org/officeDocument/2006/relationships/hyperlink" Target="https://youtu.be/SF362xxcfdk?t=4m13s"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slide" Target="slide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7.png"/><Relationship Id="rId4" Type="http://schemas.openxmlformats.org/officeDocument/2006/relationships/hyperlink" Target="https://jes.al/crypto-table/" TargetMode="External"/><Relationship Id="rId5" Type="http://schemas.openxmlformats.org/officeDocument/2006/relationships/hyperlink" Target="https://jes.al/crypto-table/"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7.png"/><Relationship Id="rId4" Type="http://schemas.openxmlformats.org/officeDocument/2006/relationships/hyperlink" Target="https://jes.al/crypto-table/"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hyperlink" Target="https://blockgeeks.com/guides/blockchain-glossary-from-a-z/" TargetMode="External"/><Relationship Id="rId4" Type="http://schemas.openxmlformats.org/officeDocument/2006/relationships/hyperlink" Target="https://blockchainhub.net/blockchain-glossary/" TargetMode="External"/><Relationship Id="rId9" Type="http://schemas.openxmlformats.org/officeDocument/2006/relationships/image" Target="../media/image25.png"/><Relationship Id="rId5" Type="http://schemas.openxmlformats.org/officeDocument/2006/relationships/hyperlink" Target="https://www.upfolio.com/glossary" TargetMode="External"/><Relationship Id="rId6" Type="http://schemas.openxmlformats.org/officeDocument/2006/relationships/hyperlink" Target="https://www.upfolio.com/glossary" TargetMode="External"/><Relationship Id="rId7" Type="http://schemas.openxmlformats.org/officeDocument/2006/relationships/hyperlink" Target="https://techcrunch.com/2017/11/19/100-cryptocurrencies-described-in-4-words-or-less/" TargetMode="External"/><Relationship Id="rId8" Type="http://schemas.openxmlformats.org/officeDocument/2006/relationships/hyperlink" Target="https://www.linux.com/blog/rookies-guide-ethereum-and-blockchain"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1" Type="http://schemas.openxmlformats.org/officeDocument/2006/relationships/slide" Target="slide25.xml"/><Relationship Id="rId10" Type="http://schemas.openxmlformats.org/officeDocument/2006/relationships/slide" Target="slide22.xml"/><Relationship Id="rId13" Type="http://schemas.openxmlformats.org/officeDocument/2006/relationships/slide" Target="slide25.xml"/><Relationship Id="rId12" Type="http://schemas.openxmlformats.org/officeDocument/2006/relationships/slide" Target="slide25.xml"/><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slide" Target="slide9.xml"/><Relationship Id="rId4" Type="http://schemas.openxmlformats.org/officeDocument/2006/relationships/slide" Target="slide9.xml"/><Relationship Id="rId9" Type="http://schemas.openxmlformats.org/officeDocument/2006/relationships/slide" Target="slide21.xml"/><Relationship Id="rId15" Type="http://schemas.openxmlformats.org/officeDocument/2006/relationships/slide" Target="slide25.xml"/><Relationship Id="rId14" Type="http://schemas.openxmlformats.org/officeDocument/2006/relationships/slide" Target="slide25.xml"/><Relationship Id="rId16" Type="http://schemas.openxmlformats.org/officeDocument/2006/relationships/slide" Target="slide25.xml"/><Relationship Id="rId5" Type="http://schemas.openxmlformats.org/officeDocument/2006/relationships/slide" Target="slide10.xml"/><Relationship Id="rId6" Type="http://schemas.openxmlformats.org/officeDocument/2006/relationships/slide" Target="slide10.xml"/><Relationship Id="rId7" Type="http://schemas.openxmlformats.org/officeDocument/2006/relationships/slide" Target="slide10.xml"/><Relationship Id="rId8" Type="http://schemas.openxmlformats.org/officeDocument/2006/relationships/slide" Target="slide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es.wikipedia.org/wiki/Bitcoin#cite_note-12" TargetMode="External"/><Relationship Id="rId4" Type="http://schemas.openxmlformats.org/officeDocument/2006/relationships/hyperlink" Target="https://es.wikipedia.org/wiki/Bitcoin#cite_note-13" TargetMode="External"/><Relationship Id="rId9" Type="http://schemas.openxmlformats.org/officeDocument/2006/relationships/image" Target="../media/image2.png"/><Relationship Id="rId5" Type="http://schemas.openxmlformats.org/officeDocument/2006/relationships/hyperlink" Target="https://es.wikipedia.org/wiki/Sistema_de_prueba_de_trabajo" TargetMode="External"/><Relationship Id="rId6" Type="http://schemas.openxmlformats.org/officeDocument/2006/relationships/hyperlink" Target="https://es.wikipedia.org/wiki/Problema_de_los_generales_bizantinos" TargetMode="External"/><Relationship Id="rId7" Type="http://schemas.openxmlformats.org/officeDocument/2006/relationships/hyperlink" Target="https://es.wikipedia.org/wiki/C%C3%B3digo_abierto" TargetMode="External"/><Relationship Id="rId8"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11700" y="744575"/>
            <a:ext cx="8874600" cy="1182600"/>
          </a:xfrm>
          <a:prstGeom prst="rect">
            <a:avLst/>
          </a:prstGeom>
        </p:spPr>
        <p:txBody>
          <a:bodyPr anchorCtr="0" anchor="t" bIns="91425" lIns="91425" spcFirstLastPara="1" rIns="91425" wrap="square" tIns="91425">
            <a:noAutofit/>
          </a:bodyPr>
          <a:lstStyle/>
          <a:p>
            <a:pPr indent="457200" lvl="0" marL="2286000" rtl="0">
              <a:lnSpc>
                <a:spcPct val="115000"/>
              </a:lnSpc>
              <a:spcBef>
                <a:spcPts val="400"/>
              </a:spcBef>
              <a:spcAft>
                <a:spcPts val="0"/>
              </a:spcAft>
              <a:buNone/>
            </a:pPr>
            <a:r>
              <a:rPr b="1" lang="en" sz="2700">
                <a:solidFill>
                  <a:srgbClr val="FFFFFF"/>
                </a:solidFill>
              </a:rPr>
              <a:t>Unidad 1 </a:t>
            </a:r>
            <a:endParaRPr b="1" sz="2700">
              <a:solidFill>
                <a:srgbClr val="FFFFFF"/>
              </a:solidFill>
            </a:endParaRPr>
          </a:p>
          <a:p>
            <a:pPr indent="457200" lvl="0" marL="2286000" rtl="0">
              <a:lnSpc>
                <a:spcPct val="115000"/>
              </a:lnSpc>
              <a:spcBef>
                <a:spcPts val="1500"/>
              </a:spcBef>
              <a:spcAft>
                <a:spcPts val="0"/>
              </a:spcAft>
              <a:buNone/>
            </a:pPr>
            <a:r>
              <a:rPr b="1" lang="en" sz="2700">
                <a:solidFill>
                  <a:srgbClr val="FFFFFF"/>
                </a:solidFill>
              </a:rPr>
              <a:t>Introduccion a blockchain</a:t>
            </a:r>
            <a:endParaRPr b="1" sz="2700">
              <a:solidFill>
                <a:srgbClr val="FFFFFF"/>
              </a:solidFill>
            </a:endParaRPr>
          </a:p>
          <a:p>
            <a:pPr indent="457200" lvl="0" marL="2286000" rtl="0">
              <a:lnSpc>
                <a:spcPct val="115000"/>
              </a:lnSpc>
              <a:spcBef>
                <a:spcPts val="1500"/>
              </a:spcBef>
              <a:spcAft>
                <a:spcPts val="0"/>
              </a:spcAft>
              <a:buNone/>
            </a:pPr>
            <a:r>
              <a:rPr b="1" lang="en" sz="2700">
                <a:solidFill>
                  <a:srgbClr val="FFFFFF"/>
                </a:solidFill>
              </a:rPr>
              <a:t>Aspectos teoricos</a:t>
            </a:r>
            <a:endParaRPr b="1" sz="2700">
              <a:solidFill>
                <a:srgbClr val="FFFFFF"/>
              </a:solidFill>
            </a:endParaRPr>
          </a:p>
          <a:p>
            <a:pPr indent="0" lvl="0" marL="0" rtl="0">
              <a:lnSpc>
                <a:spcPct val="115000"/>
              </a:lnSpc>
              <a:spcBef>
                <a:spcPts val="1500"/>
              </a:spcBef>
              <a:spcAft>
                <a:spcPts val="0"/>
              </a:spcAft>
              <a:buNone/>
            </a:pPr>
            <a:r>
              <a:t/>
            </a:r>
            <a:endParaRPr b="1" sz="2700">
              <a:solidFill>
                <a:srgbClr val="000000"/>
              </a:solidFill>
            </a:endParaRPr>
          </a:p>
          <a:p>
            <a:pPr indent="0" lvl="0" marL="0">
              <a:spcBef>
                <a:spcPts val="1500"/>
              </a:spcBef>
              <a:spcAft>
                <a:spcPts val="0"/>
              </a:spcAft>
              <a:buNone/>
            </a:pPr>
            <a:r>
              <a:t/>
            </a:r>
            <a:endParaRPr/>
          </a:p>
        </p:txBody>
      </p:sp>
      <p:sp>
        <p:nvSpPr>
          <p:cNvPr id="135" name="Google Shape;135;p13"/>
          <p:cNvSpPr txBox="1"/>
          <p:nvPr/>
        </p:nvSpPr>
        <p:spPr>
          <a:xfrm>
            <a:off x="6930400" y="4246550"/>
            <a:ext cx="2011200" cy="798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https://goo.gl/pZ1FBf</a:t>
            </a:r>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t>(2.b) Función Hash</a:t>
            </a:r>
            <a:endParaRPr b="1"/>
          </a:p>
        </p:txBody>
      </p:sp>
      <p:sp>
        <p:nvSpPr>
          <p:cNvPr id="192" name="Google Shape;192;p22"/>
          <p:cNvSpPr txBox="1"/>
          <p:nvPr>
            <p:ph idx="1" type="body"/>
          </p:nvPr>
        </p:nvSpPr>
        <p:spPr>
          <a:xfrm>
            <a:off x="1222400" y="90675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sz="1200">
                <a:solidFill>
                  <a:srgbClr val="FFFFFF"/>
                </a:solidFill>
                <a:latin typeface="Helvetica"/>
                <a:ea typeface="Helvetica"/>
                <a:cs typeface="Helvetica"/>
                <a:sym typeface="Helvetica"/>
              </a:rPr>
              <a:t>Una función criptográfica hash- usualmente conocida como “hash”- es un algoritmo matemático que transforma cualquier bloque arbitrario de datos en </a:t>
            </a:r>
            <a:r>
              <a:rPr lang="en" sz="1200">
                <a:solidFill>
                  <a:srgbClr val="FFFFFF"/>
                </a:solidFill>
                <a:latin typeface="Helvetica"/>
                <a:ea typeface="Helvetica"/>
                <a:cs typeface="Helvetica"/>
                <a:sym typeface="Helvetica"/>
              </a:rPr>
              <a:t>número</a:t>
            </a:r>
            <a:r>
              <a:rPr lang="en" sz="1200">
                <a:solidFill>
                  <a:srgbClr val="FFFFFF"/>
                </a:solidFill>
                <a:latin typeface="Helvetica"/>
                <a:ea typeface="Helvetica"/>
                <a:cs typeface="Helvetica"/>
                <a:sym typeface="Helvetica"/>
              </a:rPr>
              <a:t> particular, que visto como hexa parece una nueva serie de caracteres con una longitud fija. Independientemente de la longitud de los datos de entrada, el valor hash de salida tendrá siempre la misma longitud.</a:t>
            </a:r>
            <a:endParaRPr>
              <a:solidFill>
                <a:srgbClr val="FFFFFF"/>
              </a:solidFill>
            </a:endParaRPr>
          </a:p>
        </p:txBody>
      </p:sp>
      <p:pic>
        <p:nvPicPr>
          <p:cNvPr id="193" name="Google Shape;193;p22"/>
          <p:cNvPicPr preferRelativeResize="0"/>
          <p:nvPr/>
        </p:nvPicPr>
        <p:blipFill>
          <a:blip r:embed="rId3">
            <a:alphaModFix/>
          </a:blip>
          <a:stretch>
            <a:fillRect/>
          </a:stretch>
        </p:blipFill>
        <p:spPr>
          <a:xfrm>
            <a:off x="5729174" y="2068874"/>
            <a:ext cx="3138175" cy="2060950"/>
          </a:xfrm>
          <a:prstGeom prst="rect">
            <a:avLst/>
          </a:prstGeom>
          <a:noFill/>
          <a:ln>
            <a:noFill/>
          </a:ln>
        </p:spPr>
      </p:pic>
      <p:sp>
        <p:nvSpPr>
          <p:cNvPr id="194" name="Google Shape;194;p22"/>
          <p:cNvSpPr txBox="1"/>
          <p:nvPr/>
        </p:nvSpPr>
        <p:spPr>
          <a:xfrm>
            <a:off x="498100" y="4343475"/>
            <a:ext cx="8792400" cy="50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200" u="sng">
                <a:latin typeface="Helvetica"/>
                <a:ea typeface="Helvetica"/>
                <a:cs typeface="Helvetica"/>
                <a:sym typeface="Helvetica"/>
                <a:hlinkClick r:id="rId4"/>
              </a:rPr>
              <a:t>La función Hash a evolucionado a lo largo del tiempo</a:t>
            </a:r>
            <a:r>
              <a:rPr lang="en" sz="1200" u="sng">
                <a:solidFill>
                  <a:schemeClr val="hlink"/>
                </a:solidFill>
                <a:latin typeface="Helvetica"/>
                <a:ea typeface="Helvetica"/>
                <a:cs typeface="Helvetica"/>
                <a:sym typeface="Helvetica"/>
                <a:hlinkClick r:id="rId5"/>
              </a:rPr>
              <a:t> </a:t>
            </a:r>
            <a:r>
              <a:rPr lang="en" sz="1200">
                <a:solidFill>
                  <a:srgbClr val="FFFFFF"/>
                </a:solidFill>
                <a:latin typeface="Helvetica"/>
                <a:ea typeface="Helvetica"/>
                <a:cs typeface="Helvetica"/>
                <a:sym typeface="Helvetica"/>
              </a:rPr>
              <a:t>con el objetivo de cumplir adecuadamente estas características</a:t>
            </a:r>
            <a:endParaRPr sz="1200">
              <a:solidFill>
                <a:srgbClr val="FFFFFF"/>
              </a:solidFill>
              <a:latin typeface="Helvetica"/>
              <a:ea typeface="Helvetica"/>
              <a:cs typeface="Helvetica"/>
              <a:sym typeface="Helvetica"/>
            </a:endParaRPr>
          </a:p>
          <a:p>
            <a:pPr indent="0" lvl="0" marL="0" marR="0" rtl="0" algn="l">
              <a:lnSpc>
                <a:spcPct val="100000"/>
              </a:lnSpc>
              <a:spcBef>
                <a:spcPts val="0"/>
              </a:spcBef>
              <a:spcAft>
                <a:spcPts val="0"/>
              </a:spcAft>
              <a:buNone/>
            </a:pPr>
            <a:r>
              <a:t/>
            </a:r>
            <a:endParaRPr sz="1200">
              <a:solidFill>
                <a:srgbClr val="FFFFFF"/>
              </a:solidFill>
              <a:latin typeface="Helvetica"/>
              <a:ea typeface="Helvetica"/>
              <a:cs typeface="Helvetica"/>
              <a:sym typeface="Helvetica"/>
            </a:endParaRPr>
          </a:p>
          <a:p>
            <a:pPr indent="0" lvl="0" marL="0" marR="0" rtl="0" algn="l">
              <a:lnSpc>
                <a:spcPct val="100000"/>
              </a:lnSpc>
              <a:spcBef>
                <a:spcPts val="0"/>
              </a:spcBef>
              <a:spcAft>
                <a:spcPts val="0"/>
              </a:spcAft>
              <a:buNone/>
            </a:pPr>
            <a:r>
              <a:rPr lang="en" sz="1200">
                <a:solidFill>
                  <a:srgbClr val="FFFFFF"/>
                </a:solidFill>
                <a:latin typeface="Helvetica"/>
                <a:ea typeface="Helvetica"/>
                <a:cs typeface="Helvetica"/>
                <a:sym typeface="Helvetica"/>
              </a:rPr>
              <a:t>Podemos probar rapidamente las funciones hash en </a:t>
            </a:r>
            <a:r>
              <a:rPr lang="en" sz="1200">
                <a:uFill>
                  <a:noFill/>
                </a:uFill>
                <a:latin typeface="Helvetica"/>
                <a:ea typeface="Helvetica"/>
                <a:cs typeface="Helvetica"/>
                <a:sym typeface="Helvetica"/>
                <a:hlinkClick r:id="rId6"/>
              </a:rPr>
              <a:t>https://emn178.github.io/online-tools/sha3_256.html</a:t>
            </a:r>
            <a:endParaRPr sz="1200">
              <a:latin typeface="Helvetica"/>
              <a:ea typeface="Helvetica"/>
              <a:cs typeface="Helvetica"/>
              <a:sym typeface="Helvetica"/>
            </a:endParaRPr>
          </a:p>
        </p:txBody>
      </p:sp>
      <p:sp>
        <p:nvSpPr>
          <p:cNvPr id="195" name="Google Shape;195;p22"/>
          <p:cNvSpPr txBox="1"/>
          <p:nvPr/>
        </p:nvSpPr>
        <p:spPr>
          <a:xfrm>
            <a:off x="1222400" y="2023204"/>
            <a:ext cx="4182300" cy="2500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200">
                <a:solidFill>
                  <a:srgbClr val="FFFFFF"/>
                </a:solidFill>
                <a:latin typeface="Helvetica"/>
                <a:ea typeface="Helvetica"/>
                <a:cs typeface="Helvetica"/>
                <a:sym typeface="Helvetica"/>
              </a:rPr>
              <a:t>La </a:t>
            </a:r>
            <a:r>
              <a:rPr lang="en" sz="1200">
                <a:solidFill>
                  <a:srgbClr val="FFFFFF"/>
                </a:solidFill>
                <a:latin typeface="Helvetica"/>
                <a:ea typeface="Helvetica"/>
                <a:cs typeface="Helvetica"/>
                <a:sym typeface="Helvetica"/>
              </a:rPr>
              <a:t>función</a:t>
            </a:r>
            <a:r>
              <a:rPr lang="en" sz="1200">
                <a:solidFill>
                  <a:srgbClr val="FFFFFF"/>
                </a:solidFill>
                <a:latin typeface="Helvetica"/>
                <a:ea typeface="Helvetica"/>
                <a:cs typeface="Helvetica"/>
                <a:sym typeface="Helvetica"/>
              </a:rPr>
              <a:t> Hash tiene las siguientes </a:t>
            </a:r>
            <a:r>
              <a:rPr lang="en" sz="1200">
                <a:solidFill>
                  <a:srgbClr val="FFFFFF"/>
                </a:solidFill>
                <a:latin typeface="Helvetica"/>
                <a:ea typeface="Helvetica"/>
                <a:cs typeface="Helvetica"/>
                <a:sym typeface="Helvetica"/>
              </a:rPr>
              <a:t>características</a:t>
            </a:r>
            <a:r>
              <a:rPr lang="en" sz="1200">
                <a:solidFill>
                  <a:srgbClr val="FFFFFF"/>
                </a:solidFill>
                <a:latin typeface="Helvetica"/>
                <a:ea typeface="Helvetica"/>
                <a:cs typeface="Helvetica"/>
                <a:sym typeface="Helvetica"/>
              </a:rPr>
              <a:t> esenciales:</a:t>
            </a:r>
            <a:endParaRPr sz="1200">
              <a:solidFill>
                <a:srgbClr val="FFFFFF"/>
              </a:solidFill>
              <a:latin typeface="Helvetica"/>
              <a:ea typeface="Helvetica"/>
              <a:cs typeface="Helvetica"/>
              <a:sym typeface="Helvetica"/>
            </a:endParaRPr>
          </a:p>
          <a:p>
            <a:pPr indent="-304800" lvl="0" marL="457200" rtl="0">
              <a:spcBef>
                <a:spcPts val="0"/>
              </a:spcBef>
              <a:spcAft>
                <a:spcPts val="0"/>
              </a:spcAft>
              <a:buClr>
                <a:srgbClr val="FFFFFF"/>
              </a:buClr>
              <a:buSzPts val="1200"/>
              <a:buFont typeface="Helvetica"/>
              <a:buAutoNum type="arabicParenR"/>
            </a:pPr>
            <a:r>
              <a:rPr b="1" lang="en" sz="1200">
                <a:solidFill>
                  <a:srgbClr val="FFFFFF"/>
                </a:solidFill>
                <a:latin typeface="Helvetica"/>
                <a:ea typeface="Helvetica"/>
                <a:cs typeface="Helvetica"/>
                <a:sym typeface="Helvetica"/>
              </a:rPr>
              <a:t>Es deterministica:</a:t>
            </a:r>
            <a:endParaRPr b="1" sz="1200">
              <a:solidFill>
                <a:srgbClr val="FFFFFF"/>
              </a:solidFill>
              <a:latin typeface="Helvetica"/>
              <a:ea typeface="Helvetica"/>
              <a:cs typeface="Helvetica"/>
              <a:sym typeface="Helvetica"/>
            </a:endParaRPr>
          </a:p>
          <a:p>
            <a:pPr indent="0" lvl="0" marL="914400" rtl="0">
              <a:spcBef>
                <a:spcPts val="0"/>
              </a:spcBef>
              <a:spcAft>
                <a:spcPts val="0"/>
              </a:spcAft>
              <a:buNone/>
            </a:pPr>
            <a:r>
              <a:rPr lang="en" sz="1200">
                <a:solidFill>
                  <a:srgbClr val="FFFFFF"/>
                </a:solidFill>
                <a:latin typeface="Helvetica"/>
                <a:ea typeface="Helvetica"/>
                <a:cs typeface="Helvetica"/>
                <a:sym typeface="Helvetica"/>
              </a:rPr>
              <a:t>un mismo input implica un mismo output.</a:t>
            </a:r>
            <a:endParaRPr sz="1200">
              <a:solidFill>
                <a:srgbClr val="FFFFFF"/>
              </a:solidFill>
              <a:latin typeface="Helvetica"/>
              <a:ea typeface="Helvetica"/>
              <a:cs typeface="Helvetica"/>
              <a:sym typeface="Helvetica"/>
            </a:endParaRPr>
          </a:p>
          <a:p>
            <a:pPr indent="-304800" lvl="0" marL="457200" rtl="0">
              <a:spcBef>
                <a:spcPts val="0"/>
              </a:spcBef>
              <a:spcAft>
                <a:spcPts val="0"/>
              </a:spcAft>
              <a:buClr>
                <a:srgbClr val="FFFFFF"/>
              </a:buClr>
              <a:buSzPts val="1200"/>
              <a:buFont typeface="Helvetica"/>
              <a:buAutoNum type="arabicParenR"/>
            </a:pPr>
            <a:r>
              <a:rPr b="1" lang="en" sz="1200">
                <a:solidFill>
                  <a:srgbClr val="FFFFFF"/>
                </a:solidFill>
                <a:latin typeface="Helvetica"/>
                <a:ea typeface="Helvetica"/>
                <a:cs typeface="Helvetica"/>
                <a:sym typeface="Helvetica"/>
              </a:rPr>
              <a:t>El camino inverso es </a:t>
            </a:r>
            <a:r>
              <a:rPr b="1" lang="en" sz="1200">
                <a:solidFill>
                  <a:srgbClr val="FFFFFF"/>
                </a:solidFill>
                <a:latin typeface="Helvetica"/>
                <a:ea typeface="Helvetica"/>
                <a:cs typeface="Helvetica"/>
                <a:sym typeface="Helvetica"/>
              </a:rPr>
              <a:t>prácticamente</a:t>
            </a:r>
            <a:r>
              <a:rPr b="1" lang="en" sz="1200">
                <a:solidFill>
                  <a:srgbClr val="FFFFFF"/>
                </a:solidFill>
                <a:latin typeface="Helvetica"/>
                <a:ea typeface="Helvetica"/>
                <a:cs typeface="Helvetica"/>
                <a:sym typeface="Helvetica"/>
              </a:rPr>
              <a:t> imposible:</a:t>
            </a:r>
            <a:endParaRPr b="1" sz="1200">
              <a:solidFill>
                <a:srgbClr val="FFFFFF"/>
              </a:solidFill>
              <a:latin typeface="Helvetica"/>
              <a:ea typeface="Helvetica"/>
              <a:cs typeface="Helvetica"/>
              <a:sym typeface="Helvetica"/>
            </a:endParaRPr>
          </a:p>
          <a:p>
            <a:pPr indent="0" lvl="0" marL="457200" rtl="0">
              <a:spcBef>
                <a:spcPts val="0"/>
              </a:spcBef>
              <a:spcAft>
                <a:spcPts val="0"/>
              </a:spcAft>
              <a:buNone/>
            </a:pPr>
            <a:r>
              <a:rPr lang="en" sz="1200">
                <a:solidFill>
                  <a:srgbClr val="FFFFFF"/>
                </a:solidFill>
                <a:latin typeface="Helvetica"/>
                <a:ea typeface="Helvetica"/>
                <a:cs typeface="Helvetica"/>
                <a:sym typeface="Helvetica"/>
              </a:rPr>
              <a:t>	De un output no se puede obtener un input.</a:t>
            </a:r>
            <a:endParaRPr sz="1200">
              <a:solidFill>
                <a:srgbClr val="FFFFFF"/>
              </a:solidFill>
              <a:latin typeface="Helvetica"/>
              <a:ea typeface="Helvetica"/>
              <a:cs typeface="Helvetica"/>
              <a:sym typeface="Helvetica"/>
            </a:endParaRPr>
          </a:p>
          <a:p>
            <a:pPr indent="-304800" lvl="0" marL="457200" rtl="0">
              <a:spcBef>
                <a:spcPts val="0"/>
              </a:spcBef>
              <a:spcAft>
                <a:spcPts val="0"/>
              </a:spcAft>
              <a:buClr>
                <a:srgbClr val="FFFFFF"/>
              </a:buClr>
              <a:buSzPts val="1200"/>
              <a:buFont typeface="Helvetica"/>
              <a:buAutoNum type="arabicParenR"/>
            </a:pPr>
            <a:r>
              <a:rPr b="1" lang="en" sz="1200">
                <a:solidFill>
                  <a:srgbClr val="FFFFFF"/>
                </a:solidFill>
                <a:latin typeface="Helvetica"/>
                <a:ea typeface="Helvetica"/>
                <a:cs typeface="Helvetica"/>
                <a:sym typeface="Helvetica"/>
              </a:rPr>
              <a:t>Resistencia a colisiones:</a:t>
            </a:r>
            <a:endParaRPr b="1" sz="1200">
              <a:solidFill>
                <a:srgbClr val="FFFFFF"/>
              </a:solidFill>
              <a:latin typeface="Helvetica"/>
              <a:ea typeface="Helvetica"/>
              <a:cs typeface="Helvetica"/>
              <a:sym typeface="Helvetica"/>
            </a:endParaRPr>
          </a:p>
          <a:p>
            <a:pPr indent="0" lvl="0" marL="457200" rtl="0">
              <a:spcBef>
                <a:spcPts val="0"/>
              </a:spcBef>
              <a:spcAft>
                <a:spcPts val="0"/>
              </a:spcAft>
              <a:buNone/>
            </a:pPr>
            <a:r>
              <a:rPr lang="en" sz="1200">
                <a:solidFill>
                  <a:srgbClr val="FFFFFF"/>
                </a:solidFill>
                <a:latin typeface="Helvetica"/>
                <a:ea typeface="Helvetica"/>
                <a:cs typeface="Helvetica"/>
                <a:sym typeface="Helvetica"/>
              </a:rPr>
              <a:t>	</a:t>
            </a:r>
            <a:r>
              <a:rPr lang="en" sz="1200">
                <a:solidFill>
                  <a:srgbClr val="FFFFFF"/>
                </a:solidFill>
                <a:latin typeface="Helvetica"/>
                <a:ea typeface="Helvetica"/>
                <a:cs typeface="Helvetica"/>
                <a:sym typeface="Helvetica"/>
              </a:rPr>
              <a:t>Debería</a:t>
            </a:r>
            <a:r>
              <a:rPr lang="en" sz="1200">
                <a:solidFill>
                  <a:srgbClr val="FFFFFF"/>
                </a:solidFill>
                <a:latin typeface="Helvetica"/>
                <a:ea typeface="Helvetica"/>
                <a:cs typeface="Helvetica"/>
                <a:sym typeface="Helvetica"/>
              </a:rPr>
              <a:t> ser </a:t>
            </a:r>
            <a:r>
              <a:rPr lang="en" sz="1200">
                <a:solidFill>
                  <a:srgbClr val="FFFFFF"/>
                </a:solidFill>
                <a:latin typeface="Helvetica"/>
                <a:ea typeface="Helvetica"/>
                <a:cs typeface="Helvetica"/>
                <a:sym typeface="Helvetica"/>
              </a:rPr>
              <a:t>prácticamente</a:t>
            </a:r>
            <a:r>
              <a:rPr lang="en" sz="1200">
                <a:solidFill>
                  <a:srgbClr val="FFFFFF"/>
                </a:solidFill>
                <a:latin typeface="Helvetica"/>
                <a:ea typeface="Helvetica"/>
                <a:cs typeface="Helvetica"/>
                <a:sym typeface="Helvetica"/>
              </a:rPr>
              <a:t> imposible conseguir un mismo output de dos input distintos.</a:t>
            </a:r>
            <a:endParaRPr sz="1200">
              <a:solidFill>
                <a:srgbClr val="FFFFFF"/>
              </a:solidFill>
              <a:latin typeface="Helvetica"/>
              <a:ea typeface="Helvetica"/>
              <a:cs typeface="Helvetica"/>
              <a:sym typeface="Helvetica"/>
            </a:endParaRPr>
          </a:p>
          <a:p>
            <a:pPr indent="-304800" lvl="0" marL="457200" rtl="0">
              <a:spcBef>
                <a:spcPts val="0"/>
              </a:spcBef>
              <a:spcAft>
                <a:spcPts val="0"/>
              </a:spcAft>
              <a:buClr>
                <a:srgbClr val="FFFFFF"/>
              </a:buClr>
              <a:buSzPts val="1200"/>
              <a:buFont typeface="Helvetica"/>
              <a:buAutoNum type="arabicParenR"/>
            </a:pPr>
            <a:r>
              <a:rPr b="1" lang="en" sz="1200">
                <a:solidFill>
                  <a:srgbClr val="FFFFFF"/>
                </a:solidFill>
                <a:latin typeface="Helvetica"/>
                <a:ea typeface="Helvetica"/>
                <a:cs typeface="Helvetica"/>
                <a:sym typeface="Helvetica"/>
              </a:rPr>
              <a:t>Rango de output fijo.</a:t>
            </a:r>
            <a:endParaRPr b="1" sz="1200">
              <a:solidFill>
                <a:srgbClr val="FFFFFF"/>
              </a:solidFill>
              <a:latin typeface="Helvetica"/>
              <a:ea typeface="Helvetica"/>
              <a:cs typeface="Helvetica"/>
              <a:sym typeface="Helvetica"/>
            </a:endParaRPr>
          </a:p>
          <a:p>
            <a:pPr indent="0" lvl="0" marL="457200">
              <a:spcBef>
                <a:spcPts val="0"/>
              </a:spcBef>
              <a:spcAft>
                <a:spcPts val="0"/>
              </a:spcAft>
              <a:buNone/>
            </a:pPr>
            <a:r>
              <a:rPr lang="en" sz="1200">
                <a:solidFill>
                  <a:srgbClr val="FFFFFF"/>
                </a:solidFill>
                <a:latin typeface="Helvetica"/>
                <a:ea typeface="Helvetica"/>
                <a:cs typeface="Helvetica"/>
                <a:sym typeface="Helvetica"/>
              </a:rPr>
              <a:t>	La </a:t>
            </a:r>
            <a:r>
              <a:rPr lang="en" sz="1200">
                <a:solidFill>
                  <a:srgbClr val="FFFFFF"/>
                </a:solidFill>
                <a:latin typeface="Helvetica"/>
                <a:ea typeface="Helvetica"/>
                <a:cs typeface="Helvetica"/>
                <a:sym typeface="Helvetica"/>
              </a:rPr>
              <a:t>extensión</a:t>
            </a:r>
            <a:r>
              <a:rPr lang="en" sz="1200">
                <a:solidFill>
                  <a:srgbClr val="FFFFFF"/>
                </a:solidFill>
                <a:latin typeface="Helvetica"/>
                <a:ea typeface="Helvetica"/>
                <a:cs typeface="Helvetica"/>
                <a:sym typeface="Helvetica"/>
              </a:rPr>
              <a:t> del output se debe de mantener sin importar el input ingresado.</a:t>
            </a:r>
            <a:endParaRPr sz="1200">
              <a:solidFill>
                <a:srgbClr val="FFFFFF"/>
              </a:solidFill>
              <a:latin typeface="Helvetica"/>
              <a:ea typeface="Helvetica"/>
              <a:cs typeface="Helvetica"/>
              <a:sym typeface="Helvetica"/>
            </a:endParaRPr>
          </a:p>
          <a:p>
            <a:pPr indent="0" lvl="0" marL="0" rtl="0">
              <a:spcBef>
                <a:spcPts val="600"/>
              </a:spcBef>
              <a:spcAft>
                <a:spcPts val="600"/>
              </a:spcAft>
              <a:buNone/>
            </a:pPr>
            <a:r>
              <a:t/>
            </a:r>
            <a:endParaRPr sz="1200">
              <a:solidFill>
                <a:srgbClr val="FFFFFF"/>
              </a:solidFill>
              <a:latin typeface="Helvetica"/>
              <a:ea typeface="Helvetica"/>
              <a:cs typeface="Helvetica"/>
              <a:sym typeface="Helvetic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(2.c) ¿Que es una Blockchain?</a:t>
            </a:r>
            <a:endParaRPr/>
          </a:p>
        </p:txBody>
      </p:sp>
      <p:pic>
        <p:nvPicPr>
          <p:cNvPr id="201" name="Google Shape;201;p23"/>
          <p:cNvPicPr preferRelativeResize="0"/>
          <p:nvPr/>
        </p:nvPicPr>
        <p:blipFill>
          <a:blip r:embed="rId3">
            <a:alphaModFix/>
          </a:blip>
          <a:stretch>
            <a:fillRect/>
          </a:stretch>
        </p:blipFill>
        <p:spPr>
          <a:xfrm>
            <a:off x="1420288" y="1307850"/>
            <a:ext cx="6793319" cy="2100225"/>
          </a:xfrm>
          <a:prstGeom prst="rect">
            <a:avLst/>
          </a:prstGeom>
          <a:noFill/>
          <a:ln>
            <a:noFill/>
          </a:ln>
        </p:spPr>
      </p:pic>
      <p:sp>
        <p:nvSpPr>
          <p:cNvPr id="202" name="Google Shape;202;p23"/>
          <p:cNvSpPr txBox="1"/>
          <p:nvPr>
            <p:ph idx="1" type="body"/>
          </p:nvPr>
        </p:nvSpPr>
        <p:spPr>
          <a:xfrm>
            <a:off x="1501500" y="3712875"/>
            <a:ext cx="7038900" cy="2911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a:p>
            <a:pPr indent="0" lvl="0" marL="0" rtl="0">
              <a:spcBef>
                <a:spcPts val="1600"/>
              </a:spcBef>
              <a:spcAft>
                <a:spcPts val="0"/>
              </a:spcAft>
              <a:buNone/>
            </a:pPr>
            <a:r>
              <a:t/>
            </a:r>
            <a:endParaRPr>
              <a:solidFill>
                <a:srgbClr val="000000"/>
              </a:solidFill>
            </a:endParaRPr>
          </a:p>
          <a:p>
            <a:pPr indent="1562100" lvl="0" marL="0" rtl="0">
              <a:spcBef>
                <a:spcPts val="1600"/>
              </a:spcBef>
              <a:spcAft>
                <a:spcPts val="0"/>
              </a:spcAft>
              <a:buNone/>
            </a:pPr>
            <a:r>
              <a:t/>
            </a:r>
            <a:endParaRPr sz="2400">
              <a:solidFill>
                <a:srgbClr val="FFFFFF"/>
              </a:solidFill>
              <a:latin typeface="Montserrat"/>
              <a:ea typeface="Montserrat"/>
              <a:cs typeface="Montserrat"/>
              <a:sym typeface="Montserrat"/>
            </a:endParaRPr>
          </a:p>
          <a:p>
            <a:pPr indent="0" lvl="0" marL="0">
              <a:spcBef>
                <a:spcPts val="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(2.c) ¿Que es una Blockchain?</a:t>
            </a:r>
            <a:endParaRPr/>
          </a:p>
          <a:p>
            <a:pPr indent="0" lvl="0" marL="0">
              <a:spcBef>
                <a:spcPts val="0"/>
              </a:spcBef>
              <a:spcAft>
                <a:spcPts val="0"/>
              </a:spcAft>
              <a:buNone/>
            </a:pPr>
            <a:r>
              <a:t/>
            </a:r>
            <a:endParaRPr/>
          </a:p>
        </p:txBody>
      </p:sp>
      <p:sp>
        <p:nvSpPr>
          <p:cNvPr id="208" name="Google Shape;208;p2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La blockchain es un tipo particular de Distributed Ledger o registro contable distribuido, caracterizado por su protocolo particular.</a:t>
            </a:r>
            <a:endParaRPr/>
          </a:p>
          <a:p>
            <a:pPr indent="0" lvl="0" marL="0">
              <a:spcBef>
                <a:spcPts val="1600"/>
              </a:spcBef>
              <a:spcAft>
                <a:spcPts val="0"/>
              </a:spcAft>
              <a:buNone/>
            </a:pPr>
            <a:r>
              <a:rPr lang="en"/>
              <a:t>Como es un Distributed Ledger cada miembro de tal comunidad o “nodo” puede acceder a la totalidad de la información sea porque él mismo tiene la información o porque puede preguntarle a cualquier individuo de esa comunidad (Piensen que la isla de Yap es un Distributed Ledger).</a:t>
            </a:r>
            <a:endParaRPr/>
          </a:p>
          <a:p>
            <a:pPr indent="0" lvl="0" marL="0" rtl="0">
              <a:spcBef>
                <a:spcPts val="1600"/>
              </a:spcBef>
              <a:spcAft>
                <a:spcPts val="1600"/>
              </a:spcAft>
              <a:buNone/>
            </a:pPr>
            <a:r>
              <a:rPr lang="en"/>
              <a:t>Se caracteriza porque su contenido distribuido se define como una cadena de bloques ordenados temporalmente (Block-Chain) y existe un consenso establecido para escribir en los bloques (PoW).</a:t>
            </a:r>
            <a:endParaRPr/>
          </a:p>
        </p:txBody>
      </p:sp>
      <p:pic>
        <p:nvPicPr>
          <p:cNvPr id="209" name="Google Shape;209;p24"/>
          <p:cNvPicPr preferRelativeResize="0"/>
          <p:nvPr/>
        </p:nvPicPr>
        <p:blipFill>
          <a:blip r:embed="rId3">
            <a:alphaModFix/>
          </a:blip>
          <a:stretch>
            <a:fillRect/>
          </a:stretch>
        </p:blipFill>
        <p:spPr>
          <a:xfrm>
            <a:off x="4904220" y="4387096"/>
            <a:ext cx="1847744" cy="359950"/>
          </a:xfrm>
          <a:prstGeom prst="rect">
            <a:avLst/>
          </a:prstGeom>
          <a:noFill/>
          <a:ln>
            <a:noFill/>
          </a:ln>
        </p:spPr>
      </p:pic>
      <p:cxnSp>
        <p:nvCxnSpPr>
          <p:cNvPr id="210" name="Google Shape;210;p24"/>
          <p:cNvCxnSpPr/>
          <p:nvPr/>
        </p:nvCxnSpPr>
        <p:spPr>
          <a:xfrm>
            <a:off x="5017920" y="4291596"/>
            <a:ext cx="1695300" cy="0"/>
          </a:xfrm>
          <a:prstGeom prst="straightConnector1">
            <a:avLst/>
          </a:prstGeom>
          <a:noFill/>
          <a:ln cap="flat" cmpd="sng" w="38100">
            <a:solidFill>
              <a:srgbClr val="FF0000"/>
            </a:solidFill>
            <a:prstDash val="solid"/>
            <a:round/>
            <a:headEnd len="med" w="med" type="none"/>
            <a:tailEnd len="med" w="med" type="stealth"/>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16" name="Google Shape;216;p25"/>
          <p:cNvSpPr txBox="1"/>
          <p:nvPr>
            <p:ph idx="1" type="body"/>
          </p:nvPr>
        </p:nvSpPr>
        <p:spPr>
          <a:xfrm>
            <a:off x="5282425" y="1567550"/>
            <a:ext cx="3054000" cy="291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a:p>
            <a:pPr indent="0" lvl="0" marL="0">
              <a:spcBef>
                <a:spcPts val="1600"/>
              </a:spcBef>
              <a:spcAft>
                <a:spcPts val="0"/>
              </a:spcAft>
              <a:buNone/>
            </a:pPr>
            <a:r>
              <a:t/>
            </a:r>
            <a:endParaRPr/>
          </a:p>
          <a:p>
            <a:pPr indent="0" lvl="0" marL="0" rtl="0">
              <a:spcBef>
                <a:spcPts val="1600"/>
              </a:spcBef>
              <a:spcAft>
                <a:spcPts val="1600"/>
              </a:spcAft>
              <a:buNone/>
            </a:pPr>
            <a:r>
              <a:rPr lang="en" u="sng">
                <a:solidFill>
                  <a:srgbClr val="000000"/>
                </a:solidFill>
                <a:hlinkClick r:id="rId3"/>
              </a:rPr>
              <a:t>Explicación</a:t>
            </a:r>
            <a:r>
              <a:rPr lang="en" u="sng">
                <a:solidFill>
                  <a:srgbClr val="000000"/>
                </a:solidFill>
                <a:hlinkClick r:id="rId4"/>
              </a:rPr>
              <a:t> </a:t>
            </a:r>
            <a:r>
              <a:rPr lang="en" u="sng">
                <a:solidFill>
                  <a:srgbClr val="000000"/>
                </a:solidFill>
                <a:hlinkClick r:id="rId5"/>
              </a:rPr>
              <a:t>gráfica</a:t>
            </a:r>
            <a:r>
              <a:rPr lang="en" u="sng">
                <a:solidFill>
                  <a:srgbClr val="000000"/>
                </a:solidFill>
                <a:hlinkClick r:id="rId6"/>
              </a:rPr>
              <a:t> de una blockchain</a:t>
            </a:r>
            <a:endParaRPr>
              <a:solidFill>
                <a:srgbClr val="000000"/>
              </a:solidFill>
            </a:endParaRPr>
          </a:p>
        </p:txBody>
      </p:sp>
      <p:pic>
        <p:nvPicPr>
          <p:cNvPr id="217" name="Google Shape;217;p25"/>
          <p:cNvPicPr preferRelativeResize="0"/>
          <p:nvPr/>
        </p:nvPicPr>
        <p:blipFill>
          <a:blip r:embed="rId7">
            <a:alphaModFix/>
          </a:blip>
          <a:stretch>
            <a:fillRect/>
          </a:stretch>
        </p:blipFill>
        <p:spPr>
          <a:xfrm>
            <a:off x="133628" y="455900"/>
            <a:ext cx="5115325" cy="4231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3600">
                <a:latin typeface="Lato"/>
                <a:ea typeface="Lato"/>
                <a:cs typeface="Lato"/>
                <a:sym typeface="Lato"/>
              </a:rPr>
              <a:t>¿</a:t>
            </a:r>
            <a:r>
              <a:rPr lang="en" sz="3600">
                <a:latin typeface="Lato"/>
                <a:ea typeface="Lato"/>
                <a:cs typeface="Lato"/>
                <a:sym typeface="Lato"/>
              </a:rPr>
              <a:t>Dudas?</a:t>
            </a:r>
            <a:endParaRPr/>
          </a:p>
        </p:txBody>
      </p:sp>
      <p:sp>
        <p:nvSpPr>
          <p:cNvPr id="223" name="Google Shape;223;p2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457200" rtl="0">
              <a:spcBef>
                <a:spcPts val="0"/>
              </a:spcBef>
              <a:spcAft>
                <a:spcPts val="0"/>
              </a:spcAft>
              <a:buNone/>
            </a:pPr>
            <a:r>
              <a:t/>
            </a:r>
            <a:endParaRPr sz="1100"/>
          </a:p>
          <a:p>
            <a:pPr indent="0" lvl="0" marL="0" rtl="0" algn="l">
              <a:spcBef>
                <a:spcPts val="1600"/>
              </a:spcBef>
              <a:spcAft>
                <a:spcPts val="0"/>
              </a:spcAft>
              <a:buNone/>
            </a:pPr>
            <a:r>
              <a:t/>
            </a:r>
            <a:endParaRPr sz="1100"/>
          </a:p>
          <a:p>
            <a:pPr indent="0" lvl="0" marL="0" algn="l">
              <a:spcBef>
                <a:spcPts val="1600"/>
              </a:spcBef>
              <a:spcAft>
                <a:spcPts val="1600"/>
              </a:spcAft>
              <a:buNone/>
            </a:pPr>
            <a:r>
              <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3600">
                <a:latin typeface="Lato"/>
                <a:ea typeface="Lato"/>
                <a:cs typeface="Lato"/>
                <a:sym typeface="Lato"/>
              </a:rPr>
              <a:t>¿Dudas?</a:t>
            </a:r>
            <a:endParaRPr/>
          </a:p>
        </p:txBody>
      </p:sp>
      <p:sp>
        <p:nvSpPr>
          <p:cNvPr id="229" name="Google Shape;229;p2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3600"/>
          </a:p>
          <a:p>
            <a:pPr indent="-298450" lvl="0" marL="457200" rtl="0" algn="l">
              <a:spcBef>
                <a:spcPts val="1600"/>
              </a:spcBef>
              <a:spcAft>
                <a:spcPts val="0"/>
              </a:spcAft>
              <a:buSzPts val="1100"/>
              <a:buAutoNum type="arabicParenR"/>
            </a:pPr>
            <a:r>
              <a:rPr lang="en" sz="1100"/>
              <a:t>¿Que pasa si dos mineros crean un bloque en simultáneo?</a:t>
            </a:r>
            <a:endParaRPr sz="1100"/>
          </a:p>
          <a:p>
            <a:pPr indent="-298450" lvl="0" marL="457200" rtl="0">
              <a:spcBef>
                <a:spcPts val="0"/>
              </a:spcBef>
              <a:spcAft>
                <a:spcPts val="0"/>
              </a:spcAft>
              <a:buSzPts val="1100"/>
              <a:buAutoNum type="arabicParenR"/>
            </a:pPr>
            <a:r>
              <a:rPr lang="en" sz="1100"/>
              <a:t>¿Que sucede si una transaccion queda en un uncletree?</a:t>
            </a:r>
            <a:endParaRPr sz="1100"/>
          </a:p>
          <a:p>
            <a:pPr indent="0" lvl="0" marL="0" rtl="0" algn="l">
              <a:spcBef>
                <a:spcPts val="1600"/>
              </a:spcBef>
              <a:spcAft>
                <a:spcPts val="0"/>
              </a:spcAft>
              <a:buNone/>
            </a:pPr>
            <a:r>
              <a:t/>
            </a:r>
            <a:endParaRPr sz="1100"/>
          </a:p>
          <a:p>
            <a:pPr indent="0" lvl="0" marL="0" rtl="0" algn="l">
              <a:spcBef>
                <a:spcPts val="1600"/>
              </a:spcBef>
              <a:spcAft>
                <a:spcPts val="1600"/>
              </a:spcAft>
              <a:buNone/>
            </a:pPr>
            <a:r>
              <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Extras</a:t>
            </a:r>
            <a:endParaRPr/>
          </a:p>
        </p:txBody>
      </p:sp>
      <p:sp>
        <p:nvSpPr>
          <p:cNvPr id="235" name="Google Shape;235;p28"/>
          <p:cNvSpPr txBox="1"/>
          <p:nvPr>
            <p:ph idx="1" type="body"/>
          </p:nvPr>
        </p:nvSpPr>
        <p:spPr>
          <a:xfrm>
            <a:off x="1297500" y="1567550"/>
            <a:ext cx="7184400" cy="2911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&gt;Mempool</a:t>
            </a:r>
            <a:endParaRPr/>
          </a:p>
          <a:p>
            <a:pPr indent="0" lvl="0" marL="0" rtl="0">
              <a:spcBef>
                <a:spcPts val="1600"/>
              </a:spcBef>
              <a:spcAft>
                <a:spcPts val="0"/>
              </a:spcAft>
              <a:buNone/>
            </a:pPr>
            <a:r>
              <a:rPr lang="en"/>
              <a:t>&gt;dificultad = cantidad de “0” al inicio del hash</a:t>
            </a:r>
            <a:endParaRPr/>
          </a:p>
          <a:p>
            <a:pPr indent="0" lvl="0" marL="0" rtl="0">
              <a:spcBef>
                <a:spcPts val="1600"/>
              </a:spcBef>
              <a:spcAft>
                <a:spcPts val="0"/>
              </a:spcAft>
              <a:buNone/>
            </a:pPr>
            <a:r>
              <a:rPr lang="en"/>
              <a:t>&gt;Regla de la blockchain con mayor dificultad acumulada (resumido como la blockchain mas larga)</a:t>
            </a:r>
            <a:endParaRPr/>
          </a:p>
          <a:p>
            <a:pPr indent="0" lvl="0" marL="0" rtl="0">
              <a:spcBef>
                <a:spcPts val="1600"/>
              </a:spcBef>
              <a:spcAft>
                <a:spcPts val="0"/>
              </a:spcAft>
              <a:buNone/>
            </a:pPr>
            <a:r>
              <a:rPr lang="en"/>
              <a:t>&gt;pago de fee por </a:t>
            </a:r>
            <a:r>
              <a:rPr lang="en"/>
              <a:t>transacción</a:t>
            </a:r>
            <a:endParaRPr/>
          </a:p>
          <a:p>
            <a:pPr indent="0" lvl="0" marL="0" rtl="0">
              <a:spcBef>
                <a:spcPts val="1600"/>
              </a:spcBef>
              <a:spcAft>
                <a:spcPts val="0"/>
              </a:spcAft>
              <a:buNone/>
            </a:pPr>
            <a:r>
              <a:rPr lang="en"/>
              <a:t>&gt;CoinBase</a:t>
            </a:r>
            <a:endParaRPr/>
          </a:p>
          <a:p>
            <a:pPr indent="0" lvl="0" marL="0" rtl="0">
              <a:spcBef>
                <a:spcPts val="1600"/>
              </a:spcBef>
              <a:spcAft>
                <a:spcPts val="0"/>
              </a:spcAft>
              <a:buNone/>
            </a:pPr>
            <a:r>
              <a:rPr lang="en"/>
              <a:t>&gt;Uncle Block (reward uncle blocks at Ethereum)</a:t>
            </a:r>
            <a:endParaRPr/>
          </a:p>
          <a:p>
            <a:pPr indent="0" lvl="0" marL="0" rtl="0">
              <a:spcBef>
                <a:spcPts val="1600"/>
              </a:spcBef>
              <a:spcAft>
                <a:spcPts val="0"/>
              </a:spcAft>
              <a:buNone/>
            </a:pPr>
            <a:r>
              <a:rPr lang="en"/>
              <a:t>&gt;BlockHalving</a:t>
            </a:r>
            <a:endParaRPr/>
          </a:p>
          <a:p>
            <a:pPr indent="0" lvl="0" marL="0" rtl="0">
              <a:spcBef>
                <a:spcPts val="1600"/>
              </a:spcBef>
              <a:spcAft>
                <a:spcPts val="0"/>
              </a:spcAft>
              <a:buNone/>
            </a:pPr>
            <a:r>
              <a:t/>
            </a:r>
            <a:endParaRPr/>
          </a:p>
          <a:p>
            <a:pPr indent="0" lvl="0" marL="0">
              <a:spcBef>
                <a:spcPts val="160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41" name="Google Shape;241;p2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242" name="Google Shape;242;p29"/>
          <p:cNvPicPr preferRelativeResize="0"/>
          <p:nvPr/>
        </p:nvPicPr>
        <p:blipFill>
          <a:blip r:embed="rId3">
            <a:alphaModFix/>
          </a:blip>
          <a:stretch>
            <a:fillRect/>
          </a:stretch>
        </p:blipFill>
        <p:spPr>
          <a:xfrm>
            <a:off x="930703" y="0"/>
            <a:ext cx="7282593" cy="51434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Funciones Hash </a:t>
            </a:r>
            <a:r>
              <a:rPr lang="en"/>
              <a:t>según</a:t>
            </a:r>
            <a:r>
              <a:rPr lang="en"/>
              <a:t> distintas cryptos	</a:t>
            </a:r>
            <a:endParaRPr/>
          </a:p>
        </p:txBody>
      </p:sp>
      <p:sp>
        <p:nvSpPr>
          <p:cNvPr id="248" name="Google Shape;248;p3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t>Bitcoin:</a:t>
            </a:r>
            <a:r>
              <a:rPr lang="en"/>
              <a:t> Sha-256</a:t>
            </a:r>
            <a:endParaRPr/>
          </a:p>
          <a:p>
            <a:pPr indent="0" lvl="0" marL="0" rtl="0">
              <a:spcBef>
                <a:spcPts val="1600"/>
              </a:spcBef>
              <a:spcAft>
                <a:spcPts val="0"/>
              </a:spcAft>
              <a:buNone/>
            </a:pPr>
            <a:r>
              <a:rPr b="1" lang="en"/>
              <a:t>Ethereum:</a:t>
            </a:r>
            <a:r>
              <a:rPr lang="en"/>
              <a:t> Ethash</a:t>
            </a:r>
            <a:endParaRPr/>
          </a:p>
          <a:p>
            <a:pPr indent="0" lvl="0" marL="0" rtl="0">
              <a:spcBef>
                <a:spcPts val="1600"/>
              </a:spcBef>
              <a:spcAft>
                <a:spcPts val="0"/>
              </a:spcAft>
              <a:buNone/>
            </a:pPr>
            <a:r>
              <a:rPr b="1" lang="en"/>
              <a:t>Ripple:</a:t>
            </a:r>
            <a:r>
              <a:rPr lang="en"/>
              <a:t> Ripple Protocol Consensus Alghoriyhm (RPCA)</a:t>
            </a:r>
            <a:endParaRPr/>
          </a:p>
          <a:p>
            <a:pPr indent="0" lvl="0" marL="0">
              <a:spcBef>
                <a:spcPts val="1600"/>
              </a:spcBef>
              <a:spcAft>
                <a:spcPts val="1600"/>
              </a:spcAft>
              <a:buNone/>
            </a:pPr>
            <a:r>
              <a:rPr b="1" lang="en"/>
              <a:t>LiteCoin/DogeCoin</a:t>
            </a:r>
            <a:r>
              <a:rPr lang="en"/>
              <a:t>:Scrypt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2.d) ¿Que es una address?</a:t>
            </a:r>
            <a:endParaRPr/>
          </a:p>
        </p:txBody>
      </p:sp>
      <p:sp>
        <p:nvSpPr>
          <p:cNvPr id="254" name="Google Shape;254;p3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nSpc>
                <a:spcPct val="114000"/>
              </a:lnSpc>
              <a:spcBef>
                <a:spcPts val="0"/>
              </a:spcBef>
              <a:spcAft>
                <a:spcPts val="0"/>
              </a:spcAft>
              <a:buNone/>
            </a:pPr>
            <a:r>
              <a:rPr lang="en"/>
              <a:t>El address un </a:t>
            </a:r>
            <a:r>
              <a:rPr lang="en"/>
              <a:t>número</a:t>
            </a:r>
            <a:r>
              <a:rPr lang="en"/>
              <a:t> en formato hexadecimal que se usa para recibir cryptomonedas. Funciona similar a una cuenta de banco tradicional y puede ser compartida de forma </a:t>
            </a:r>
            <a:r>
              <a:rPr lang="en"/>
              <a:t>pública</a:t>
            </a:r>
            <a:r>
              <a:rPr lang="en"/>
              <a:t> sin </a:t>
            </a:r>
            <a:r>
              <a:rPr lang="en"/>
              <a:t>ningún</a:t>
            </a:r>
            <a:r>
              <a:rPr lang="en"/>
              <a:t> tipo de riesgo. Las addresses por </a:t>
            </a:r>
            <a:r>
              <a:rPr lang="en"/>
              <a:t>convención</a:t>
            </a:r>
            <a:r>
              <a:rPr lang="en"/>
              <a:t> inician en “0x” para indicar que se trata de una address y no de un </a:t>
            </a:r>
            <a:r>
              <a:rPr lang="en"/>
              <a:t>número</a:t>
            </a:r>
            <a:r>
              <a:rPr lang="en"/>
              <a:t> hexadecimal cualquiera.</a:t>
            </a:r>
            <a:endParaRPr/>
          </a:p>
          <a:p>
            <a:pPr indent="0" lvl="0" marL="0" rtl="0">
              <a:lnSpc>
                <a:spcPct val="114000"/>
              </a:lnSpc>
              <a:spcBef>
                <a:spcPts val="114"/>
              </a:spcBef>
              <a:spcAft>
                <a:spcPts val="0"/>
              </a:spcAft>
              <a:buNone/>
            </a:pPr>
            <a:r>
              <a:t/>
            </a:r>
            <a:endParaRPr/>
          </a:p>
          <a:p>
            <a:pPr indent="0" lvl="0" marL="0" rtl="0">
              <a:lnSpc>
                <a:spcPct val="114000"/>
              </a:lnSpc>
              <a:spcBef>
                <a:spcPts val="114"/>
              </a:spcBef>
              <a:spcAft>
                <a:spcPts val="0"/>
              </a:spcAft>
              <a:buNone/>
            </a:pPr>
            <a:r>
              <a:rPr lang="en"/>
              <a:t>Al ser un </a:t>
            </a:r>
            <a:r>
              <a:rPr lang="en"/>
              <a:t>número</a:t>
            </a:r>
            <a:r>
              <a:rPr lang="en"/>
              <a:t> hexadecimal no son CaseSensitive y pueden ser el resultado de una </a:t>
            </a:r>
            <a:r>
              <a:rPr lang="en"/>
              <a:t>función</a:t>
            </a:r>
            <a:r>
              <a:rPr lang="en"/>
              <a:t> Hash.</a:t>
            </a:r>
            <a:endParaRPr/>
          </a:p>
          <a:p>
            <a:pPr indent="0" lvl="0" marL="0" rtl="0">
              <a:spcBef>
                <a:spcPts val="114"/>
              </a:spcBef>
              <a:spcAft>
                <a:spcPts val="0"/>
              </a:spcAft>
              <a:buNone/>
            </a:pPr>
            <a:r>
              <a:t/>
            </a:r>
            <a:endParaRPr sz="1200">
              <a:solidFill>
                <a:srgbClr val="4A4A4A"/>
              </a:solidFill>
              <a:highlight>
                <a:srgbClr val="FFFFFF"/>
              </a:highlight>
              <a:latin typeface="Montserrat"/>
              <a:ea typeface="Montserrat"/>
              <a:cs typeface="Montserrat"/>
              <a:sym typeface="Montserrat"/>
            </a:endParaRPr>
          </a:p>
          <a:p>
            <a:pPr indent="0" lvl="0" marL="0" rtl="0">
              <a:lnSpc>
                <a:spcPct val="114000"/>
              </a:lnSpc>
              <a:spcBef>
                <a:spcPts val="1600"/>
              </a:spcBef>
              <a:spcAft>
                <a:spcPts val="114"/>
              </a:spcAft>
              <a:buNone/>
            </a:pPr>
            <a:r>
              <a:rPr lang="en"/>
              <a:t>Ejemplo de una address: </a:t>
            </a:r>
            <a:r>
              <a:rPr lang="en" sz="1100">
                <a:solidFill>
                  <a:srgbClr val="4D4D4D"/>
                </a:solidFill>
                <a:highlight>
                  <a:srgbClr val="F7F7F7"/>
                </a:highlight>
                <a:latin typeface="Roboto"/>
                <a:ea typeface="Roboto"/>
                <a:cs typeface="Roboto"/>
                <a:sym typeface="Roboto"/>
              </a:rPr>
              <a:t>0xa1e9cb73a46e3c36b6fe014c33925c93773ff9ed</a:t>
            </a:r>
            <a:endParaRPr sz="1200">
              <a:solidFill>
                <a:srgbClr val="4A4A4A"/>
              </a:solidFill>
              <a:highlight>
                <a:srgbClr val="FFFFFF"/>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lang="en">
                <a:solidFill>
                  <a:srgbClr val="000000"/>
                </a:solidFill>
              </a:rPr>
              <a:t>Modulo 1: Introduccion a Blockchain</a:t>
            </a:r>
            <a:endParaRPr>
              <a:solidFill>
                <a:srgbClr val="000000"/>
              </a:solidFill>
            </a:endParaRPr>
          </a:p>
        </p:txBody>
      </p:sp>
      <p:sp>
        <p:nvSpPr>
          <p:cNvPr id="141" name="Google Shape;141;p1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 sz="1050">
                <a:solidFill>
                  <a:srgbClr val="000000"/>
                </a:solidFill>
              </a:rPr>
              <a:t>Módulo 1: Introducción a Blockchain</a:t>
            </a:r>
            <a:endParaRPr b="1" sz="1050">
              <a:solidFill>
                <a:srgbClr val="000000"/>
              </a:solidFill>
            </a:endParaRPr>
          </a:p>
          <a:p>
            <a:pPr indent="0" lvl="0" marL="0" rtl="0">
              <a:spcBef>
                <a:spcPts val="1600"/>
              </a:spcBef>
              <a:spcAft>
                <a:spcPts val="0"/>
              </a:spcAft>
              <a:buNone/>
            </a:pPr>
            <a:r>
              <a:rPr lang="en" sz="1050">
                <a:solidFill>
                  <a:srgbClr val="000000"/>
                </a:solidFill>
              </a:rPr>
              <a:t>Perspectiva histórica. P2P o </a:t>
            </a:r>
            <a:r>
              <a:rPr lang="en" sz="1050">
                <a:solidFill>
                  <a:srgbClr val="000000"/>
                </a:solidFill>
              </a:rPr>
              <a:t>Descentralización</a:t>
            </a:r>
            <a:r>
              <a:rPr lang="en" sz="1050">
                <a:solidFill>
                  <a:srgbClr val="000000"/>
                </a:solidFill>
              </a:rPr>
              <a:t>. Problema de doble gasto. Problema de los generales bizantinos. Criptografía. Diversos métodos de consenso. Merkle tree. Dapp. Blockchain. Bitcoin. Ethereum. Monero. Zcash. Ripple. Wallets. Exchanges. Oráculos. Tokens. ICOs. Gobernabilidad. Aspectos legales y regulatorios.</a:t>
            </a:r>
            <a:endParaRPr sz="1050">
              <a:solidFill>
                <a:srgbClr val="000000"/>
              </a:solidFill>
            </a:endParaRPr>
          </a:p>
          <a:p>
            <a:pPr indent="0" lvl="0" marL="0" rtl="0">
              <a:spcBef>
                <a:spcPts val="1600"/>
              </a:spcBef>
              <a:spcAft>
                <a:spcPts val="0"/>
              </a:spcAft>
              <a:buNone/>
            </a:pPr>
            <a:r>
              <a:rPr lang="en" sz="1050">
                <a:solidFill>
                  <a:srgbClr val="000000"/>
                </a:solidFill>
              </a:rPr>
              <a:t>Este </a:t>
            </a:r>
            <a:r>
              <a:rPr lang="en" sz="1050">
                <a:solidFill>
                  <a:srgbClr val="000000"/>
                </a:solidFill>
              </a:rPr>
              <a:t>módulo</a:t>
            </a:r>
            <a:r>
              <a:rPr lang="en" sz="1050">
                <a:solidFill>
                  <a:srgbClr val="000000"/>
                </a:solidFill>
              </a:rPr>
              <a:t> se dividirá en las siguientes </a:t>
            </a:r>
            <a:r>
              <a:rPr lang="en" sz="1050">
                <a:solidFill>
                  <a:srgbClr val="000000"/>
                </a:solidFill>
              </a:rPr>
              <a:t>categorías</a:t>
            </a:r>
            <a:endParaRPr sz="1050">
              <a:solidFill>
                <a:srgbClr val="000000"/>
              </a:solidFill>
            </a:endParaRPr>
          </a:p>
          <a:p>
            <a:pPr indent="-295275" lvl="0" marL="457200" rtl="0">
              <a:lnSpc>
                <a:spcPct val="100000"/>
              </a:lnSpc>
              <a:spcBef>
                <a:spcPts val="1600"/>
              </a:spcBef>
              <a:spcAft>
                <a:spcPts val="0"/>
              </a:spcAft>
              <a:buClr>
                <a:srgbClr val="000000"/>
              </a:buClr>
              <a:buSzPts val="1050"/>
              <a:buAutoNum type="arabicPeriod"/>
            </a:pPr>
            <a:r>
              <a:rPr b="1" lang="en" sz="1050" u="sng">
                <a:solidFill>
                  <a:srgbClr val="000000"/>
                </a:solidFill>
                <a:hlinkClick action="ppaction://hlinksldjump" r:id="rId3"/>
              </a:rPr>
              <a:t>Problemas teoricos</a:t>
            </a:r>
            <a:endParaRPr b="1" sz="1050">
              <a:solidFill>
                <a:srgbClr val="000000"/>
              </a:solidFill>
            </a:endParaRPr>
          </a:p>
          <a:p>
            <a:pPr indent="-295275" lvl="0" marL="457200" rtl="0">
              <a:lnSpc>
                <a:spcPct val="100000"/>
              </a:lnSpc>
              <a:spcBef>
                <a:spcPts val="0"/>
              </a:spcBef>
              <a:spcAft>
                <a:spcPts val="0"/>
              </a:spcAft>
              <a:buClr>
                <a:srgbClr val="000000"/>
              </a:buClr>
              <a:buSzPts val="1050"/>
              <a:buAutoNum type="arabicPeriod"/>
            </a:pPr>
            <a:r>
              <a:rPr b="1" lang="en" sz="1050" u="sng">
                <a:solidFill>
                  <a:srgbClr val="000000"/>
                </a:solidFill>
                <a:hlinkClick action="ppaction://hlinksldjump" r:id="rId4"/>
              </a:rPr>
              <a:t>Conceptos básicos</a:t>
            </a:r>
            <a:endParaRPr b="1" sz="1050">
              <a:solidFill>
                <a:srgbClr val="000000"/>
              </a:solidFill>
            </a:endParaRPr>
          </a:p>
          <a:p>
            <a:pPr indent="-295275" lvl="0" marL="457200" rtl="0">
              <a:lnSpc>
                <a:spcPct val="100000"/>
              </a:lnSpc>
              <a:spcBef>
                <a:spcPts val="0"/>
              </a:spcBef>
              <a:spcAft>
                <a:spcPts val="0"/>
              </a:spcAft>
              <a:buClr>
                <a:srgbClr val="000000"/>
              </a:buClr>
              <a:buSzPts val="1050"/>
              <a:buAutoNum type="arabicPeriod"/>
            </a:pPr>
            <a:r>
              <a:rPr b="1" lang="en" sz="1050" u="sng">
                <a:solidFill>
                  <a:srgbClr val="000000"/>
                </a:solidFill>
                <a:hlinkClick action="ppaction://hlinksldjump" r:id="rId5"/>
              </a:rPr>
              <a:t>Otros conceptos</a:t>
            </a:r>
            <a:endParaRPr b="1" sz="1050">
              <a:solidFill>
                <a:srgbClr val="000000"/>
              </a:solidFill>
            </a:endParaRPr>
          </a:p>
          <a:p>
            <a:pPr indent="-295275" lvl="0" marL="457200" rtl="0">
              <a:lnSpc>
                <a:spcPct val="100000"/>
              </a:lnSpc>
              <a:spcBef>
                <a:spcPts val="0"/>
              </a:spcBef>
              <a:spcAft>
                <a:spcPts val="0"/>
              </a:spcAft>
              <a:buClr>
                <a:srgbClr val="000000"/>
              </a:buClr>
              <a:buSzPts val="1050"/>
              <a:buAutoNum type="arabicPeriod"/>
            </a:pPr>
            <a:r>
              <a:rPr b="1" lang="en" sz="1050" u="sng">
                <a:solidFill>
                  <a:srgbClr val="000000"/>
                </a:solidFill>
                <a:hlinkClick action="ppaction://hlinksldjump" r:id="rId6"/>
              </a:rPr>
              <a:t>AltCoins y </a:t>
            </a:r>
            <a:r>
              <a:rPr b="1" lang="en" sz="1050">
                <a:solidFill>
                  <a:srgbClr val="000000"/>
                </a:solidFill>
              </a:rPr>
              <a:t>A</a:t>
            </a:r>
            <a:r>
              <a:rPr b="1" lang="en" sz="1050" u="sng">
                <a:solidFill>
                  <a:srgbClr val="000000"/>
                </a:solidFill>
              </a:rPr>
              <a:t>lgoritmos de consenso</a:t>
            </a:r>
            <a:endParaRPr b="1" sz="1050" u="sng">
              <a:solidFill>
                <a:srgbClr val="000000"/>
              </a:solidFill>
            </a:endParaRPr>
          </a:p>
          <a:p>
            <a:pPr indent="-295275" lvl="0" marL="457200" rtl="0">
              <a:lnSpc>
                <a:spcPct val="100000"/>
              </a:lnSpc>
              <a:spcBef>
                <a:spcPts val="0"/>
              </a:spcBef>
              <a:spcAft>
                <a:spcPts val="0"/>
              </a:spcAft>
              <a:buClr>
                <a:srgbClr val="000000"/>
              </a:buClr>
              <a:buSzPts val="1050"/>
              <a:buAutoNum type="arabicPeriod"/>
            </a:pPr>
            <a:r>
              <a:rPr b="1" lang="en" sz="1050" u="sng">
                <a:solidFill>
                  <a:srgbClr val="000000"/>
                </a:solidFill>
                <a:hlinkClick action="ppaction://hlinksldjump" r:id="rId7"/>
              </a:rPr>
              <a:t>Glosarios</a:t>
            </a:r>
            <a:endParaRPr b="1" sz="1050" u="sng">
              <a:solidFill>
                <a:srgbClr val="000000"/>
              </a:solidFill>
            </a:endParaRPr>
          </a:p>
          <a:p>
            <a:pPr indent="0" lvl="0" marL="0" rtl="0">
              <a:lnSpc>
                <a:spcPct val="100000"/>
              </a:lnSpc>
              <a:spcBef>
                <a:spcPts val="0"/>
              </a:spcBef>
              <a:spcAft>
                <a:spcPts val="0"/>
              </a:spcAft>
              <a:buNone/>
            </a:pPr>
            <a:r>
              <a:t/>
            </a:r>
            <a:endParaRPr sz="2400">
              <a:latin typeface="Montserrat"/>
              <a:ea typeface="Montserrat"/>
              <a:cs typeface="Montserrat"/>
              <a:sym typeface="Montserrat"/>
            </a:endParaRPr>
          </a:p>
          <a:p>
            <a:pPr indent="0" lvl="0" marL="0" rtl="0">
              <a:lnSpc>
                <a:spcPct val="100000"/>
              </a:lnSpc>
              <a:spcBef>
                <a:spcPts val="0"/>
              </a:spcBef>
              <a:spcAft>
                <a:spcPts val="0"/>
              </a:spcAft>
              <a:buNone/>
            </a:pPr>
            <a:r>
              <a:t/>
            </a:r>
            <a:endParaRPr sz="2400">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Ahora requerimos de un modo de autorizar transacciones solo por el dueño del address</a:t>
            </a:r>
            <a:endParaRPr/>
          </a:p>
        </p:txBody>
      </p:sp>
      <p:sp>
        <p:nvSpPr>
          <p:cNvPr id="260" name="Google Shape;260;p3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Historia de </a:t>
            </a:r>
            <a:r>
              <a:rPr lang="en"/>
              <a:t>Criptografía</a:t>
            </a:r>
            <a:r>
              <a:rPr lang="en"/>
              <a:t> y colores</a:t>
            </a:r>
            <a:endParaRPr/>
          </a:p>
        </p:txBody>
      </p:sp>
      <p:sp>
        <p:nvSpPr>
          <p:cNvPr id="266" name="Google Shape;266;p3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descr="The history behind public key cryptography &amp; the Diffie-Hellman key exchange algorithm. &#10;We also have a video on RSA here: https://www.youtube.com/watch?v=wXB-V_Keiu8" id="267" name="Google Shape;267;p33" title="Public key cryptography - Diffie-Hellman Key Exchange (full version)">
            <a:hlinkClick r:id="rId3"/>
          </p:cNvPr>
          <p:cNvPicPr preferRelativeResize="0"/>
          <p:nvPr/>
        </p:nvPicPr>
        <p:blipFill>
          <a:blip r:embed="rId4">
            <a:alphaModFix/>
          </a:blip>
          <a:stretch>
            <a:fillRect/>
          </a:stretch>
        </p:blipFill>
        <p:spPr>
          <a:xfrm>
            <a:off x="2286000" y="1215975"/>
            <a:ext cx="4572000" cy="3429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Criptografia Asimetrica</a:t>
            </a:r>
            <a:endParaRPr/>
          </a:p>
        </p:txBody>
      </p:sp>
      <p:pic>
        <p:nvPicPr>
          <p:cNvPr id="273" name="Google Shape;273;p34"/>
          <p:cNvPicPr preferRelativeResize="0"/>
          <p:nvPr/>
        </p:nvPicPr>
        <p:blipFill>
          <a:blip r:embed="rId3">
            <a:alphaModFix/>
          </a:blip>
          <a:stretch>
            <a:fillRect/>
          </a:stretch>
        </p:blipFill>
        <p:spPr>
          <a:xfrm>
            <a:off x="6344200" y="2765275"/>
            <a:ext cx="2562225" cy="2266950"/>
          </a:xfrm>
          <a:prstGeom prst="rect">
            <a:avLst/>
          </a:prstGeom>
          <a:noFill/>
          <a:ln>
            <a:noFill/>
          </a:ln>
        </p:spPr>
      </p:pic>
      <p:sp>
        <p:nvSpPr>
          <p:cNvPr id="274" name="Google Shape;274;p3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nSpc>
                <a:spcPct val="114000"/>
              </a:lnSpc>
              <a:spcBef>
                <a:spcPts val="0"/>
              </a:spcBef>
              <a:spcAft>
                <a:spcPts val="0"/>
              </a:spcAft>
              <a:buNone/>
            </a:pPr>
            <a:r>
              <a:rPr lang="en"/>
              <a:t>La criptografía asimétrica (en inglés asymmetric key cryptography), también llamada criptografía de clave pública (en inglés public key cryptography) o criptografía de dos claves​(en inglés two-key cryptography), es el método criptográfico que usa un par de claves para el envío de mensajes. Las dos claves pertenecen a la misma persona que recibirá el mensaje. Una clave es pública y se puede entregar a cualquier persona, la otra clave es privada y el propietario debe guardarla de modo que nadie tenga acceso a ella. </a:t>
            </a:r>
            <a:endParaRPr/>
          </a:p>
          <a:p>
            <a:pPr indent="0" lvl="0" marL="0" rtl="0">
              <a:lnSpc>
                <a:spcPct val="114000"/>
              </a:lnSpc>
              <a:spcBef>
                <a:spcPts val="114"/>
              </a:spcBef>
              <a:spcAft>
                <a:spcPts val="0"/>
              </a:spcAft>
              <a:buNone/>
            </a:pPr>
            <a:r>
              <a:rPr lang="en"/>
              <a:t>Además, los métodos criptográficos garantizan que esa pareja de </a:t>
            </a:r>
            <a:endParaRPr/>
          </a:p>
          <a:p>
            <a:pPr indent="0" lvl="0" marL="0" rtl="0">
              <a:lnSpc>
                <a:spcPct val="114000"/>
              </a:lnSpc>
              <a:spcBef>
                <a:spcPts val="114"/>
              </a:spcBef>
              <a:spcAft>
                <a:spcPts val="0"/>
              </a:spcAft>
              <a:buNone/>
            </a:pPr>
            <a:r>
              <a:rPr lang="en"/>
              <a:t>claves sólo se puede generar una vez, de modo que se puede asumir </a:t>
            </a:r>
            <a:endParaRPr/>
          </a:p>
          <a:p>
            <a:pPr indent="0" lvl="0" marL="0" rtl="0">
              <a:lnSpc>
                <a:spcPct val="114000"/>
              </a:lnSpc>
              <a:spcBef>
                <a:spcPts val="114"/>
              </a:spcBef>
              <a:spcAft>
                <a:spcPts val="0"/>
              </a:spcAft>
              <a:buNone/>
            </a:pPr>
            <a:r>
              <a:rPr lang="en"/>
              <a:t>que no es posible que dos personas hayan obtenido casualmente </a:t>
            </a:r>
            <a:endParaRPr/>
          </a:p>
          <a:p>
            <a:pPr indent="0" lvl="0" marL="0">
              <a:lnSpc>
                <a:spcPct val="114000"/>
              </a:lnSpc>
              <a:spcBef>
                <a:spcPts val="114"/>
              </a:spcBef>
              <a:spcAft>
                <a:spcPts val="114"/>
              </a:spcAft>
              <a:buNone/>
            </a:pPr>
            <a:r>
              <a:rPr lang="en"/>
              <a:t>la misma pareja de claves.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Propiedades principales</a:t>
            </a:r>
            <a:endParaRPr/>
          </a:p>
        </p:txBody>
      </p:sp>
      <p:sp>
        <p:nvSpPr>
          <p:cNvPr id="280" name="Google Shape;280;p35"/>
          <p:cNvSpPr txBox="1"/>
          <p:nvPr>
            <p:ph idx="1" type="body"/>
          </p:nvPr>
        </p:nvSpPr>
        <p:spPr>
          <a:xfrm>
            <a:off x="1297500" y="1567550"/>
            <a:ext cx="4722000" cy="2911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t>Compartir un secreto:</a:t>
            </a:r>
            <a:endParaRPr b="1"/>
          </a:p>
          <a:p>
            <a:pPr indent="0" lvl="0" marL="0">
              <a:spcBef>
                <a:spcPts val="1600"/>
              </a:spcBef>
              <a:spcAft>
                <a:spcPts val="1600"/>
              </a:spcAft>
              <a:buNone/>
            </a:pPr>
            <a:r>
              <a:rPr lang="en"/>
              <a:t>Como vimos en el video de la </a:t>
            </a:r>
            <a:r>
              <a:rPr lang="en"/>
              <a:t>analogía</a:t>
            </a:r>
            <a:r>
              <a:rPr lang="en"/>
              <a:t> con los colores, es posible que Alice y Bob compartan un secreto si es que combinan sus llaves privadas con la llave </a:t>
            </a:r>
            <a:r>
              <a:rPr lang="en"/>
              <a:t>pública</a:t>
            </a:r>
            <a:r>
              <a:rPr lang="en"/>
              <a:t> de su compañero.</a:t>
            </a:r>
            <a:endParaRPr/>
          </a:p>
        </p:txBody>
      </p:sp>
      <p:pic>
        <p:nvPicPr>
          <p:cNvPr id="281" name="Google Shape;281;p35"/>
          <p:cNvPicPr preferRelativeResize="0"/>
          <p:nvPr/>
        </p:nvPicPr>
        <p:blipFill>
          <a:blip r:embed="rId3">
            <a:alphaModFix/>
          </a:blip>
          <a:stretch>
            <a:fillRect/>
          </a:stretch>
        </p:blipFill>
        <p:spPr>
          <a:xfrm>
            <a:off x="6100900" y="1322683"/>
            <a:ext cx="3043100" cy="277176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Propiedades </a:t>
            </a:r>
            <a:r>
              <a:rPr lang="en"/>
              <a:t>principales</a:t>
            </a:r>
            <a:endParaRPr/>
          </a:p>
        </p:txBody>
      </p:sp>
      <p:pic>
        <p:nvPicPr>
          <p:cNvPr id="287" name="Google Shape;287;p36"/>
          <p:cNvPicPr preferRelativeResize="0"/>
          <p:nvPr/>
        </p:nvPicPr>
        <p:blipFill>
          <a:blip r:embed="rId3">
            <a:alphaModFix/>
          </a:blip>
          <a:stretch>
            <a:fillRect/>
          </a:stretch>
        </p:blipFill>
        <p:spPr>
          <a:xfrm>
            <a:off x="7048123" y="3312550"/>
            <a:ext cx="2095875" cy="1830950"/>
          </a:xfrm>
          <a:prstGeom prst="rect">
            <a:avLst/>
          </a:prstGeom>
          <a:noFill/>
          <a:ln>
            <a:noFill/>
          </a:ln>
        </p:spPr>
      </p:pic>
      <p:pic>
        <p:nvPicPr>
          <p:cNvPr id="288" name="Google Shape;288;p36"/>
          <p:cNvPicPr preferRelativeResize="0"/>
          <p:nvPr/>
        </p:nvPicPr>
        <p:blipFill>
          <a:blip r:embed="rId4">
            <a:alphaModFix/>
          </a:blip>
          <a:stretch>
            <a:fillRect/>
          </a:stretch>
        </p:blipFill>
        <p:spPr>
          <a:xfrm>
            <a:off x="7048125" y="1095632"/>
            <a:ext cx="2095875" cy="1908993"/>
          </a:xfrm>
          <a:prstGeom prst="rect">
            <a:avLst/>
          </a:prstGeom>
          <a:noFill/>
          <a:ln>
            <a:noFill/>
          </a:ln>
        </p:spPr>
      </p:pic>
      <p:sp>
        <p:nvSpPr>
          <p:cNvPr id="289" name="Google Shape;289;p36"/>
          <p:cNvSpPr txBox="1"/>
          <p:nvPr>
            <p:ph idx="1" type="body"/>
          </p:nvPr>
        </p:nvSpPr>
        <p:spPr>
          <a:xfrm>
            <a:off x="1297500" y="1567550"/>
            <a:ext cx="8745000" cy="2911200"/>
          </a:xfrm>
          <a:prstGeom prst="rect">
            <a:avLst/>
          </a:prstGeom>
        </p:spPr>
        <p:txBody>
          <a:bodyPr anchorCtr="0" anchor="t" bIns="91425" lIns="91425" spcFirstLastPara="1" rIns="91425" wrap="square" tIns="91425">
            <a:noAutofit/>
          </a:bodyPr>
          <a:lstStyle/>
          <a:p>
            <a:pPr indent="0" lvl="0" marL="0" rtl="0">
              <a:lnSpc>
                <a:spcPct val="114000"/>
              </a:lnSpc>
              <a:spcBef>
                <a:spcPts val="0"/>
              </a:spcBef>
              <a:spcAft>
                <a:spcPts val="0"/>
              </a:spcAft>
              <a:buNone/>
            </a:pPr>
            <a:r>
              <a:rPr b="1" lang="en"/>
              <a:t>Firma Digital (Sign)</a:t>
            </a:r>
            <a:r>
              <a:rPr lang="en"/>
              <a:t>:</a:t>
            </a:r>
            <a:endParaRPr/>
          </a:p>
          <a:p>
            <a:pPr indent="457200" lvl="0" marL="0" rtl="0">
              <a:lnSpc>
                <a:spcPct val="114000"/>
              </a:lnSpc>
              <a:spcBef>
                <a:spcPts val="200"/>
              </a:spcBef>
              <a:spcAft>
                <a:spcPts val="0"/>
              </a:spcAft>
              <a:buNone/>
            </a:pPr>
            <a:r>
              <a:rPr lang="en"/>
              <a:t>Un mensaje firmado con la clave privada del remitente puede ser </a:t>
            </a:r>
            <a:endParaRPr/>
          </a:p>
          <a:p>
            <a:pPr indent="457200" lvl="0" marL="0" rtl="0">
              <a:lnSpc>
                <a:spcPct val="114000"/>
              </a:lnSpc>
              <a:spcBef>
                <a:spcPts val="200"/>
              </a:spcBef>
              <a:spcAft>
                <a:spcPts val="0"/>
              </a:spcAft>
              <a:buNone/>
            </a:pPr>
            <a:r>
              <a:rPr lang="en"/>
              <a:t>Verificado por cualquier persona que tenga acceso a la clave pública </a:t>
            </a:r>
            <a:endParaRPr/>
          </a:p>
          <a:p>
            <a:pPr indent="457200" lvl="0" marL="0" rtl="0">
              <a:lnSpc>
                <a:spcPct val="114000"/>
              </a:lnSpc>
              <a:spcBef>
                <a:spcPts val="200"/>
              </a:spcBef>
              <a:spcAft>
                <a:spcPts val="0"/>
              </a:spcAft>
              <a:buNone/>
            </a:pPr>
            <a:r>
              <a:rPr lang="en"/>
              <a:t>de dicho remitente. </a:t>
            </a:r>
            <a:endParaRPr/>
          </a:p>
          <a:p>
            <a:pPr indent="0" lvl="0" marL="0" rtl="0">
              <a:lnSpc>
                <a:spcPct val="114000"/>
              </a:lnSpc>
              <a:spcBef>
                <a:spcPts val="200"/>
              </a:spcBef>
              <a:spcAft>
                <a:spcPts val="0"/>
              </a:spcAft>
              <a:buNone/>
            </a:pPr>
            <a:r>
              <a:t/>
            </a:r>
            <a:endParaRPr/>
          </a:p>
          <a:p>
            <a:pPr indent="0" lvl="0" marL="0" rtl="0">
              <a:lnSpc>
                <a:spcPct val="114000"/>
              </a:lnSpc>
              <a:spcBef>
                <a:spcPts val="200"/>
              </a:spcBef>
              <a:spcAft>
                <a:spcPts val="0"/>
              </a:spcAft>
              <a:buNone/>
            </a:pPr>
            <a:r>
              <a:t/>
            </a:r>
            <a:endParaRPr/>
          </a:p>
          <a:p>
            <a:pPr indent="0" lvl="0" marL="0" rtl="0">
              <a:spcBef>
                <a:spcPts val="200"/>
              </a:spcBef>
              <a:spcAft>
                <a:spcPts val="0"/>
              </a:spcAft>
              <a:buNone/>
            </a:pPr>
            <a:r>
              <a:rPr lang="en"/>
              <a:t>---------------------------------------------------------------------------------------------------------------------------------------</a:t>
            </a:r>
            <a:endParaRPr/>
          </a:p>
          <a:p>
            <a:pPr indent="0" lvl="0" marL="0" rtl="0">
              <a:lnSpc>
                <a:spcPct val="100000"/>
              </a:lnSpc>
              <a:spcBef>
                <a:spcPts val="1600"/>
              </a:spcBef>
              <a:spcAft>
                <a:spcPts val="0"/>
              </a:spcAft>
              <a:buNone/>
            </a:pPr>
            <a:r>
              <a:rPr b="1" lang="en"/>
              <a:t>Cifrado  (Encrypt/Descrypt):</a:t>
            </a:r>
            <a:endParaRPr b="1"/>
          </a:p>
          <a:p>
            <a:pPr indent="457200" lvl="0" marL="0" rtl="0">
              <a:lnSpc>
                <a:spcPct val="100000"/>
              </a:lnSpc>
              <a:spcBef>
                <a:spcPts val="200"/>
              </a:spcBef>
              <a:spcAft>
                <a:spcPts val="0"/>
              </a:spcAft>
              <a:buNone/>
            </a:pPr>
            <a:r>
              <a:rPr lang="en"/>
              <a:t>U</a:t>
            </a:r>
            <a:r>
              <a:rPr lang="en"/>
              <a:t>n mensaje cifrado con la clave pública de un destinatario no puede ser </a:t>
            </a:r>
            <a:endParaRPr/>
          </a:p>
          <a:p>
            <a:pPr indent="0" lvl="0" marL="0" rtl="0">
              <a:lnSpc>
                <a:spcPct val="100000"/>
              </a:lnSpc>
              <a:spcBef>
                <a:spcPts val="200"/>
              </a:spcBef>
              <a:spcAft>
                <a:spcPts val="0"/>
              </a:spcAft>
              <a:buNone/>
            </a:pPr>
            <a:r>
              <a:rPr lang="en"/>
              <a:t>descifrado por nadie (incluyendo al que lo cifró), excepto un poseedor </a:t>
            </a:r>
            <a:endParaRPr/>
          </a:p>
          <a:p>
            <a:pPr indent="0" lvl="0" marL="0">
              <a:lnSpc>
                <a:spcPct val="100000"/>
              </a:lnSpc>
              <a:spcBef>
                <a:spcPts val="200"/>
              </a:spcBef>
              <a:spcAft>
                <a:spcPts val="200"/>
              </a:spcAft>
              <a:buNone/>
            </a:pPr>
            <a:r>
              <a:rPr lang="en"/>
              <a:t>de la clave privada correspondiente.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Curvas elipticas</a:t>
            </a:r>
            <a:endParaRPr/>
          </a:p>
          <a:p>
            <a:pPr indent="0" lvl="0" marL="0">
              <a:spcBef>
                <a:spcPts val="0"/>
              </a:spcBef>
              <a:spcAft>
                <a:spcPts val="0"/>
              </a:spcAft>
              <a:buNone/>
            </a:pPr>
            <a:r>
              <a:t/>
            </a:r>
            <a:endParaRPr/>
          </a:p>
        </p:txBody>
      </p:sp>
      <p:sp>
        <p:nvSpPr>
          <p:cNvPr id="295" name="Google Shape;295;p3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sz="1200">
                <a:solidFill>
                  <a:srgbClr val="FFFFFF"/>
                </a:solidFill>
                <a:latin typeface="Arial"/>
                <a:ea typeface="Arial"/>
                <a:cs typeface="Arial"/>
                <a:sym typeface="Arial"/>
              </a:rPr>
              <a:t>En </a:t>
            </a:r>
            <a:r>
              <a:rPr lang="en" sz="1200">
                <a:solidFill>
                  <a:srgbClr val="FFFFFF"/>
                </a:solidFill>
                <a:uFill>
                  <a:noFill/>
                </a:uFill>
                <a:latin typeface="Arial"/>
                <a:ea typeface="Arial"/>
                <a:cs typeface="Arial"/>
                <a:sym typeface="Arial"/>
                <a:hlinkClick r:id="rId3"/>
              </a:rPr>
              <a:t>matemáticas</a:t>
            </a:r>
            <a:r>
              <a:rPr lang="en" sz="1200">
                <a:solidFill>
                  <a:srgbClr val="FFFFFF"/>
                </a:solidFill>
                <a:latin typeface="Arial"/>
                <a:ea typeface="Arial"/>
                <a:cs typeface="Arial"/>
                <a:sym typeface="Arial"/>
              </a:rPr>
              <a:t>, las curvas elípticas se definen mediante ecuaciones cúbicas (de tercer grado). Han sido utilizadas para probar el </a:t>
            </a:r>
            <a:r>
              <a:rPr lang="en" sz="1200">
                <a:solidFill>
                  <a:srgbClr val="FFFFFF"/>
                </a:solidFill>
                <a:uFill>
                  <a:noFill/>
                </a:uFill>
                <a:latin typeface="Arial"/>
                <a:ea typeface="Arial"/>
                <a:cs typeface="Arial"/>
                <a:sym typeface="Arial"/>
                <a:hlinkClick r:id="rId4"/>
              </a:rPr>
              <a:t>último teorema de Fermat</a:t>
            </a:r>
            <a:r>
              <a:rPr lang="en" sz="1200">
                <a:solidFill>
                  <a:srgbClr val="FFFFFF"/>
                </a:solidFill>
                <a:latin typeface="Arial"/>
                <a:ea typeface="Arial"/>
                <a:cs typeface="Arial"/>
                <a:sym typeface="Arial"/>
              </a:rPr>
              <a:t> y en </a:t>
            </a:r>
            <a:r>
              <a:rPr lang="en" sz="1200">
                <a:solidFill>
                  <a:srgbClr val="FFFFFF"/>
                </a:solidFill>
                <a:uFill>
                  <a:noFill/>
                </a:uFill>
                <a:latin typeface="Arial"/>
                <a:ea typeface="Arial"/>
                <a:cs typeface="Arial"/>
                <a:sym typeface="Arial"/>
                <a:hlinkClick r:id="rId5"/>
              </a:rPr>
              <a:t>factorización de enteros</a:t>
            </a:r>
            <a:r>
              <a:rPr lang="en" sz="1200">
                <a:solidFill>
                  <a:srgbClr val="FFFFFF"/>
                </a:solidFill>
                <a:latin typeface="Arial"/>
                <a:ea typeface="Arial"/>
                <a:cs typeface="Arial"/>
                <a:sym typeface="Arial"/>
              </a:rPr>
              <a:t>. Se emplean también en </a:t>
            </a:r>
            <a:r>
              <a:rPr lang="en" sz="1200">
                <a:solidFill>
                  <a:srgbClr val="FFFFFF"/>
                </a:solidFill>
                <a:uFill>
                  <a:noFill/>
                </a:uFill>
                <a:latin typeface="Arial"/>
                <a:ea typeface="Arial"/>
                <a:cs typeface="Arial"/>
                <a:sym typeface="Arial"/>
                <a:hlinkClick r:id="rId6"/>
              </a:rPr>
              <a:t>criptografía de curvas elípticas</a:t>
            </a:r>
            <a:r>
              <a:rPr lang="en" sz="1200">
                <a:solidFill>
                  <a:srgbClr val="FFFFFF"/>
                </a:solidFill>
                <a:latin typeface="Arial"/>
                <a:ea typeface="Arial"/>
                <a:cs typeface="Arial"/>
                <a:sym typeface="Arial"/>
              </a:rPr>
              <a:t>. Estas curvas no son </a:t>
            </a:r>
            <a:r>
              <a:rPr lang="en" sz="1200">
                <a:solidFill>
                  <a:srgbClr val="FFFFFF"/>
                </a:solidFill>
                <a:uFill>
                  <a:noFill/>
                </a:uFill>
                <a:latin typeface="Arial"/>
                <a:ea typeface="Arial"/>
                <a:cs typeface="Arial"/>
                <a:sym typeface="Arial"/>
                <a:hlinkClick r:id="rId7"/>
              </a:rPr>
              <a:t>elipses</a:t>
            </a:r>
            <a:r>
              <a:rPr lang="en" sz="1200">
                <a:solidFill>
                  <a:srgbClr val="FFFFFF"/>
                </a:solidFill>
                <a:latin typeface="Arial"/>
                <a:ea typeface="Arial"/>
                <a:cs typeface="Arial"/>
                <a:sym typeface="Arial"/>
              </a:rPr>
              <a:t>.</a:t>
            </a:r>
            <a:endParaRPr sz="1200">
              <a:solidFill>
                <a:srgbClr val="FFFFFF"/>
              </a:solidFill>
              <a:latin typeface="Arial"/>
              <a:ea typeface="Arial"/>
              <a:cs typeface="Arial"/>
              <a:sym typeface="Arial"/>
            </a:endParaRPr>
          </a:p>
          <a:p>
            <a:pPr indent="0" lvl="0" marL="0" rtl="0">
              <a:spcBef>
                <a:spcPts val="600"/>
              </a:spcBef>
              <a:spcAft>
                <a:spcPts val="0"/>
              </a:spcAft>
              <a:buNone/>
            </a:pPr>
            <a:r>
              <a:t/>
            </a:r>
            <a:endParaRPr/>
          </a:p>
          <a:p>
            <a:pPr indent="0" lvl="0" marL="0" rtl="0">
              <a:spcBef>
                <a:spcPts val="1600"/>
              </a:spcBef>
              <a:spcAft>
                <a:spcPts val="0"/>
              </a:spcAft>
              <a:buNone/>
            </a:pPr>
            <a:r>
              <a:t/>
            </a:r>
            <a:endParaRPr/>
          </a:p>
          <a:p>
            <a:pPr indent="0" lvl="0" marL="0" rtl="0">
              <a:spcBef>
                <a:spcPts val="1600"/>
              </a:spcBef>
              <a:spcAft>
                <a:spcPts val="0"/>
              </a:spcAft>
              <a:buNone/>
            </a:pPr>
            <a:r>
              <a:t/>
            </a:r>
            <a:endParaRPr/>
          </a:p>
          <a:p>
            <a:pPr indent="0" lvl="0" marL="0" rtl="0">
              <a:spcBef>
                <a:spcPts val="1600"/>
              </a:spcBef>
              <a:spcAft>
                <a:spcPts val="0"/>
              </a:spcAft>
              <a:buNone/>
            </a:pPr>
            <a:r>
              <a:t/>
            </a:r>
            <a:endParaRPr/>
          </a:p>
          <a:p>
            <a:pPr indent="457200" lvl="0" marL="1828800" rtl="0">
              <a:lnSpc>
                <a:spcPct val="114000"/>
              </a:lnSpc>
              <a:spcBef>
                <a:spcPts val="1600"/>
              </a:spcBef>
              <a:spcAft>
                <a:spcPts val="0"/>
              </a:spcAft>
              <a:buNone/>
            </a:pPr>
            <a:r>
              <a:rPr b="1" lang="en" sz="3000">
                <a:solidFill>
                  <a:srgbClr val="FFFFFF"/>
                </a:solidFill>
              </a:rPr>
              <a:t>Ej:</a:t>
            </a:r>
            <a:endParaRPr/>
          </a:p>
          <a:p>
            <a:pPr indent="457200" lvl="0" marL="1828800">
              <a:lnSpc>
                <a:spcPct val="114000"/>
              </a:lnSpc>
              <a:spcBef>
                <a:spcPts val="0"/>
              </a:spcBef>
              <a:spcAft>
                <a:spcPts val="0"/>
              </a:spcAft>
              <a:buNone/>
            </a:pPr>
            <a:r>
              <a:rPr b="1" lang="en" sz="3000">
                <a:solidFill>
                  <a:srgbClr val="FFFFFF"/>
                </a:solidFill>
              </a:rPr>
              <a:t>y</a:t>
            </a:r>
            <a:r>
              <a:rPr b="1" baseline="30000" lang="en" sz="3000">
                <a:solidFill>
                  <a:srgbClr val="FFFFFF"/>
                </a:solidFill>
                <a:latin typeface="Arial"/>
                <a:ea typeface="Arial"/>
                <a:cs typeface="Arial"/>
                <a:sym typeface="Arial"/>
              </a:rPr>
              <a:t>2</a:t>
            </a:r>
            <a:r>
              <a:rPr b="1" lang="en" sz="3000">
                <a:solidFill>
                  <a:srgbClr val="FFFFFF"/>
                </a:solidFill>
              </a:rPr>
              <a:t>=x</a:t>
            </a:r>
            <a:r>
              <a:rPr b="1" baseline="30000" lang="en" sz="3000">
                <a:solidFill>
                  <a:srgbClr val="FFFFFF"/>
                </a:solidFill>
                <a:latin typeface="Arial"/>
                <a:ea typeface="Arial"/>
                <a:cs typeface="Arial"/>
                <a:sym typeface="Arial"/>
              </a:rPr>
              <a:t>3</a:t>
            </a:r>
            <a:r>
              <a:rPr b="1" lang="en" sz="3000">
                <a:solidFill>
                  <a:srgbClr val="FFFFFF"/>
                </a:solidFill>
              </a:rPr>
              <a:t>-</a:t>
            </a:r>
            <a:r>
              <a:rPr b="1" lang="en" sz="3000"/>
              <a:t>x+1</a:t>
            </a:r>
            <a:r>
              <a:rPr b="1" lang="en"/>
              <a:t> </a:t>
            </a:r>
            <a:endParaRPr b="1"/>
          </a:p>
        </p:txBody>
      </p:sp>
      <p:pic>
        <p:nvPicPr>
          <p:cNvPr id="296" name="Google Shape;296;p37"/>
          <p:cNvPicPr preferRelativeResize="0"/>
          <p:nvPr/>
        </p:nvPicPr>
        <p:blipFill>
          <a:blip r:embed="rId8">
            <a:alphaModFix/>
          </a:blip>
          <a:stretch>
            <a:fillRect/>
          </a:stretch>
        </p:blipFill>
        <p:spPr>
          <a:xfrm>
            <a:off x="5601825" y="2379375"/>
            <a:ext cx="2629475" cy="26294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3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457200" lvl="0" marL="1371600">
              <a:spcBef>
                <a:spcPts val="0"/>
              </a:spcBef>
              <a:spcAft>
                <a:spcPts val="0"/>
              </a:spcAft>
              <a:buNone/>
            </a:pPr>
            <a:r>
              <a:rPr lang="en"/>
              <a:t>¿Como funciona?</a:t>
            </a:r>
            <a:endParaRPr/>
          </a:p>
        </p:txBody>
      </p:sp>
      <p:sp>
        <p:nvSpPr>
          <p:cNvPr id="302" name="Google Shape;302;p3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Llave Privado: la cantidad de iteraciones</a:t>
            </a:r>
            <a:endParaRPr/>
          </a:p>
          <a:p>
            <a:pPr indent="0" lvl="0" marL="0">
              <a:spcBef>
                <a:spcPts val="1600"/>
              </a:spcBef>
              <a:spcAft>
                <a:spcPts val="1600"/>
              </a:spcAft>
              <a:buNone/>
            </a:pPr>
            <a:r>
              <a:rPr lang="en"/>
              <a:t>Llave Publica: </a:t>
            </a:r>
            <a:r>
              <a:rPr lang="en"/>
              <a:t>posición</a:t>
            </a:r>
            <a:r>
              <a:rPr lang="en"/>
              <a:t> X;Y del resultado final</a:t>
            </a:r>
            <a:endParaRPr/>
          </a:p>
        </p:txBody>
      </p:sp>
      <p:pic>
        <p:nvPicPr>
          <p:cNvPr id="303" name="Google Shape;303;p38"/>
          <p:cNvPicPr preferRelativeResize="0"/>
          <p:nvPr/>
        </p:nvPicPr>
        <p:blipFill>
          <a:blip r:embed="rId3">
            <a:alphaModFix/>
          </a:blip>
          <a:stretch>
            <a:fillRect/>
          </a:stretch>
        </p:blipFill>
        <p:spPr>
          <a:xfrm>
            <a:off x="5296274" y="1307850"/>
            <a:ext cx="3627126" cy="366002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3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Cual es la curva eliptica realmente usada</a:t>
            </a:r>
            <a:endParaRPr/>
          </a:p>
        </p:txBody>
      </p:sp>
      <p:sp>
        <p:nvSpPr>
          <p:cNvPr id="309" name="Google Shape;309;p3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310" name="Google Shape;310;p39"/>
          <p:cNvPicPr preferRelativeResize="0"/>
          <p:nvPr/>
        </p:nvPicPr>
        <p:blipFill>
          <a:blip r:embed="rId3">
            <a:alphaModFix/>
          </a:blip>
          <a:stretch>
            <a:fillRect/>
          </a:stretch>
        </p:blipFill>
        <p:spPr>
          <a:xfrm>
            <a:off x="2914699" y="892950"/>
            <a:ext cx="3314591" cy="4260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4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t>
            </a:r>
            <a:r>
              <a:rPr lang="en"/>
              <a:t>Cómo</a:t>
            </a:r>
            <a:r>
              <a:rPr lang="en"/>
              <a:t> obtener los 3 elementos?</a:t>
            </a:r>
            <a:endParaRPr/>
          </a:p>
        </p:txBody>
      </p:sp>
      <p:sp>
        <p:nvSpPr>
          <p:cNvPr id="316" name="Google Shape;316;p4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&gt;PrivateKey = Hash(&lt;algun_contenido&gt;)</a:t>
            </a:r>
            <a:endParaRPr/>
          </a:p>
          <a:p>
            <a:pPr indent="0" lvl="0" marL="0" rtl="0">
              <a:spcBef>
                <a:spcPts val="1600"/>
              </a:spcBef>
              <a:spcAft>
                <a:spcPts val="0"/>
              </a:spcAft>
              <a:buNone/>
            </a:pPr>
            <a:r>
              <a:rPr lang="en"/>
              <a:t>&gt;PublicKey = CurvaEliptica(PrivateKey) </a:t>
            </a:r>
            <a:endParaRPr/>
          </a:p>
          <a:p>
            <a:pPr indent="0" lvl="0" marL="0">
              <a:spcBef>
                <a:spcPts val="1600"/>
              </a:spcBef>
              <a:spcAft>
                <a:spcPts val="1600"/>
              </a:spcAft>
              <a:buNone/>
            </a:pPr>
            <a:r>
              <a:rPr lang="en"/>
              <a:t>&gt;Address = Hash(PublicKey)</a:t>
            </a:r>
            <a:endParaRPr/>
          </a:p>
        </p:txBody>
      </p:sp>
      <p:pic>
        <p:nvPicPr>
          <p:cNvPr id="317" name="Google Shape;317;p40"/>
          <p:cNvPicPr preferRelativeResize="0"/>
          <p:nvPr/>
        </p:nvPicPr>
        <p:blipFill>
          <a:blip r:embed="rId3">
            <a:alphaModFix/>
          </a:blip>
          <a:stretch>
            <a:fillRect/>
          </a:stretch>
        </p:blipFill>
        <p:spPr>
          <a:xfrm>
            <a:off x="1693525" y="3211850"/>
            <a:ext cx="6305550" cy="16954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4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PrivateKey</a:t>
            </a:r>
            <a:endParaRPr/>
          </a:p>
        </p:txBody>
      </p:sp>
      <p:sp>
        <p:nvSpPr>
          <p:cNvPr id="323" name="Google Shape;323;p41"/>
          <p:cNvSpPr txBox="1"/>
          <p:nvPr>
            <p:ph idx="1" type="body"/>
          </p:nvPr>
        </p:nvSpPr>
        <p:spPr>
          <a:xfrm>
            <a:off x="1367825" y="941550"/>
            <a:ext cx="7038900" cy="2911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La PrivateKey debe de ser un </a:t>
            </a:r>
            <a:r>
              <a:rPr lang="en"/>
              <a:t>número</a:t>
            </a:r>
            <a:r>
              <a:rPr lang="en"/>
              <a:t> dentro de los </a:t>
            </a:r>
            <a:r>
              <a:rPr lang="en"/>
              <a:t>límites</a:t>
            </a:r>
            <a:r>
              <a:rPr lang="en"/>
              <a:t> definidos como input validos en la </a:t>
            </a:r>
            <a:r>
              <a:rPr lang="en"/>
              <a:t>función</a:t>
            </a:r>
            <a:r>
              <a:rPr lang="en"/>
              <a:t> de curva </a:t>
            </a:r>
            <a:r>
              <a:rPr lang="en"/>
              <a:t>elíptica</a:t>
            </a:r>
            <a:r>
              <a:rPr lang="en"/>
              <a:t> </a:t>
            </a:r>
            <a:r>
              <a:rPr lang="en" sz="1050">
                <a:solidFill>
                  <a:srgbClr val="222222"/>
                </a:solidFill>
                <a:highlight>
                  <a:srgbClr val="FFFFFF"/>
                </a:highlight>
                <a:latin typeface="Arial"/>
                <a:ea typeface="Arial"/>
                <a:cs typeface="Arial"/>
                <a:sym typeface="Arial"/>
              </a:rPr>
              <a:t>Secp256k1</a:t>
            </a:r>
            <a:r>
              <a:rPr lang="en" sz="1050">
                <a:solidFill>
                  <a:srgbClr val="FFFFFF"/>
                </a:solidFill>
                <a:latin typeface="Arial"/>
                <a:ea typeface="Arial"/>
                <a:cs typeface="Arial"/>
                <a:sym typeface="Arial"/>
              </a:rPr>
              <a:t> </a:t>
            </a:r>
            <a:r>
              <a:rPr lang="en"/>
              <a:t>que es la </a:t>
            </a:r>
            <a:r>
              <a:rPr lang="en"/>
              <a:t>función</a:t>
            </a:r>
            <a:r>
              <a:rPr lang="en"/>
              <a:t> utilizada por la </a:t>
            </a:r>
            <a:r>
              <a:rPr lang="en"/>
              <a:t>mayoría</a:t>
            </a:r>
            <a:r>
              <a:rPr lang="en"/>
              <a:t> de las </a:t>
            </a:r>
            <a:r>
              <a:rPr lang="en"/>
              <a:t>criptomonedas</a:t>
            </a:r>
            <a:r>
              <a:rPr lang="en"/>
              <a:t> (incluyendo Bitcoin, Ethereum y Zcash).</a:t>
            </a:r>
            <a:endParaRPr/>
          </a:p>
          <a:p>
            <a:pPr indent="0" lvl="0" marL="0">
              <a:spcBef>
                <a:spcPts val="1600"/>
              </a:spcBef>
              <a:spcAft>
                <a:spcPts val="1600"/>
              </a:spcAft>
              <a:buNone/>
            </a:pPr>
            <a:r>
              <a:rPr lang="en"/>
              <a:t>Es un </a:t>
            </a:r>
            <a:r>
              <a:rPr lang="en"/>
              <a:t>número</a:t>
            </a:r>
            <a:r>
              <a:rPr lang="en"/>
              <a:t> entero cuyo valor maximo es el resultado de  </a:t>
            </a:r>
            <a:r>
              <a:rPr lang="en" sz="1050">
                <a:solidFill>
                  <a:srgbClr val="222222"/>
                </a:solidFill>
                <a:highlight>
                  <a:srgbClr val="FFFFFF"/>
                </a:highlight>
                <a:latin typeface="Arial"/>
                <a:ea typeface="Arial"/>
                <a:cs typeface="Arial"/>
                <a:sym typeface="Arial"/>
              </a:rPr>
              <a:t>2</a:t>
            </a:r>
            <a:r>
              <a:rPr baseline="30000" lang="en" sz="1100">
                <a:solidFill>
                  <a:srgbClr val="222222"/>
                </a:solidFill>
                <a:highlight>
                  <a:srgbClr val="FFFFFF"/>
                </a:highlight>
                <a:latin typeface="Arial"/>
                <a:ea typeface="Arial"/>
                <a:cs typeface="Arial"/>
                <a:sym typeface="Arial"/>
              </a:rPr>
              <a:t>256</a:t>
            </a:r>
            <a:r>
              <a:rPr lang="en" sz="1050">
                <a:solidFill>
                  <a:srgbClr val="222222"/>
                </a:solidFill>
                <a:highlight>
                  <a:srgbClr val="FFFFFF"/>
                </a:highlight>
                <a:latin typeface="Arial"/>
                <a:ea typeface="Arial"/>
                <a:cs typeface="Arial"/>
                <a:sym typeface="Arial"/>
              </a:rPr>
              <a:t> - 2</a:t>
            </a:r>
            <a:r>
              <a:rPr baseline="30000" lang="en" sz="1100">
                <a:solidFill>
                  <a:srgbClr val="222222"/>
                </a:solidFill>
                <a:highlight>
                  <a:srgbClr val="FFFFFF"/>
                </a:highlight>
                <a:latin typeface="Arial"/>
                <a:ea typeface="Arial"/>
                <a:cs typeface="Arial"/>
                <a:sym typeface="Arial"/>
              </a:rPr>
              <a:t>32</a:t>
            </a:r>
            <a:r>
              <a:rPr lang="en" sz="1050">
                <a:solidFill>
                  <a:srgbClr val="222222"/>
                </a:solidFill>
                <a:highlight>
                  <a:srgbClr val="FFFFFF"/>
                </a:highlight>
                <a:latin typeface="Arial"/>
                <a:ea typeface="Arial"/>
                <a:cs typeface="Arial"/>
                <a:sym typeface="Arial"/>
              </a:rPr>
              <a:t> - 2</a:t>
            </a:r>
            <a:r>
              <a:rPr baseline="30000" lang="en" sz="1100">
                <a:solidFill>
                  <a:srgbClr val="222222"/>
                </a:solidFill>
                <a:highlight>
                  <a:srgbClr val="FFFFFF"/>
                </a:highlight>
                <a:latin typeface="Arial"/>
                <a:ea typeface="Arial"/>
                <a:cs typeface="Arial"/>
                <a:sym typeface="Arial"/>
              </a:rPr>
              <a:t>9</a:t>
            </a:r>
            <a:r>
              <a:rPr lang="en" sz="1050">
                <a:solidFill>
                  <a:srgbClr val="222222"/>
                </a:solidFill>
                <a:highlight>
                  <a:srgbClr val="FFFFFF"/>
                </a:highlight>
                <a:latin typeface="Arial"/>
                <a:ea typeface="Arial"/>
                <a:cs typeface="Arial"/>
                <a:sym typeface="Arial"/>
              </a:rPr>
              <a:t> - 2</a:t>
            </a:r>
            <a:r>
              <a:rPr baseline="30000" lang="en" sz="1100">
                <a:solidFill>
                  <a:srgbClr val="222222"/>
                </a:solidFill>
                <a:highlight>
                  <a:srgbClr val="FFFFFF"/>
                </a:highlight>
                <a:latin typeface="Arial"/>
                <a:ea typeface="Arial"/>
                <a:cs typeface="Arial"/>
                <a:sym typeface="Arial"/>
              </a:rPr>
              <a:t>8</a:t>
            </a:r>
            <a:r>
              <a:rPr lang="en" sz="1050">
                <a:solidFill>
                  <a:srgbClr val="222222"/>
                </a:solidFill>
                <a:highlight>
                  <a:srgbClr val="FFFFFF"/>
                </a:highlight>
                <a:latin typeface="Arial"/>
                <a:ea typeface="Arial"/>
                <a:cs typeface="Arial"/>
                <a:sym typeface="Arial"/>
              </a:rPr>
              <a:t> - 2</a:t>
            </a:r>
            <a:r>
              <a:rPr baseline="30000" lang="en" sz="1100">
                <a:solidFill>
                  <a:srgbClr val="222222"/>
                </a:solidFill>
                <a:highlight>
                  <a:srgbClr val="FFFFFF"/>
                </a:highlight>
                <a:latin typeface="Arial"/>
                <a:ea typeface="Arial"/>
                <a:cs typeface="Arial"/>
                <a:sym typeface="Arial"/>
              </a:rPr>
              <a:t>7</a:t>
            </a:r>
            <a:r>
              <a:rPr lang="en" sz="1050">
                <a:solidFill>
                  <a:srgbClr val="222222"/>
                </a:solidFill>
                <a:highlight>
                  <a:srgbClr val="FFFFFF"/>
                </a:highlight>
                <a:latin typeface="Arial"/>
                <a:ea typeface="Arial"/>
                <a:cs typeface="Arial"/>
                <a:sym typeface="Arial"/>
              </a:rPr>
              <a:t> - 2</a:t>
            </a:r>
            <a:r>
              <a:rPr baseline="30000" lang="en" sz="1100">
                <a:solidFill>
                  <a:srgbClr val="222222"/>
                </a:solidFill>
                <a:highlight>
                  <a:srgbClr val="FFFFFF"/>
                </a:highlight>
                <a:latin typeface="Arial"/>
                <a:ea typeface="Arial"/>
                <a:cs typeface="Arial"/>
                <a:sym typeface="Arial"/>
              </a:rPr>
              <a:t>6</a:t>
            </a:r>
            <a:r>
              <a:rPr lang="en" sz="1050">
                <a:solidFill>
                  <a:srgbClr val="222222"/>
                </a:solidFill>
                <a:highlight>
                  <a:srgbClr val="FFFFFF"/>
                </a:highlight>
                <a:latin typeface="Arial"/>
                <a:ea typeface="Arial"/>
                <a:cs typeface="Arial"/>
                <a:sym typeface="Arial"/>
              </a:rPr>
              <a:t> - 2</a:t>
            </a:r>
            <a:r>
              <a:rPr baseline="30000" lang="en" sz="1100">
                <a:solidFill>
                  <a:srgbClr val="222222"/>
                </a:solidFill>
                <a:highlight>
                  <a:srgbClr val="FFFFFF"/>
                </a:highlight>
                <a:latin typeface="Arial"/>
                <a:ea typeface="Arial"/>
                <a:cs typeface="Arial"/>
                <a:sym typeface="Arial"/>
              </a:rPr>
              <a:t>4</a:t>
            </a:r>
            <a:r>
              <a:rPr lang="en" sz="1050">
                <a:solidFill>
                  <a:srgbClr val="222222"/>
                </a:solidFill>
                <a:highlight>
                  <a:srgbClr val="FFFFFF"/>
                </a:highlight>
                <a:latin typeface="Arial"/>
                <a:ea typeface="Arial"/>
                <a:cs typeface="Arial"/>
                <a:sym typeface="Arial"/>
              </a:rPr>
              <a:t> - 1</a:t>
            </a:r>
            <a:r>
              <a:rPr lang="en" sz="1050">
                <a:solidFill>
                  <a:srgbClr val="FFFFFF"/>
                </a:solidFill>
                <a:latin typeface="Arial"/>
                <a:ea typeface="Arial"/>
                <a:cs typeface="Arial"/>
                <a:sym typeface="Arial"/>
              </a:rPr>
              <a:t> </a:t>
            </a:r>
            <a:r>
              <a:rPr lang="en"/>
              <a:t>lo que da un numero de 77 cifras (o 32 bytes)</a:t>
            </a:r>
            <a:endParaRPr/>
          </a:p>
        </p:txBody>
      </p:sp>
      <p:sp>
        <p:nvSpPr>
          <p:cNvPr id="324" name="Google Shape;324;p41"/>
          <p:cNvSpPr txBox="1"/>
          <p:nvPr>
            <p:ph type="title"/>
          </p:nvPr>
        </p:nvSpPr>
        <p:spPr>
          <a:xfrm>
            <a:off x="1297500" y="24511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Public</a:t>
            </a:r>
            <a:r>
              <a:rPr lang="en"/>
              <a:t>Key</a:t>
            </a:r>
            <a:endParaRPr/>
          </a:p>
        </p:txBody>
      </p:sp>
      <p:sp>
        <p:nvSpPr>
          <p:cNvPr id="325" name="Google Shape;325;p41"/>
          <p:cNvSpPr txBox="1"/>
          <p:nvPr>
            <p:ph idx="1" type="body"/>
          </p:nvPr>
        </p:nvSpPr>
        <p:spPr>
          <a:xfrm>
            <a:off x="1367825" y="2936825"/>
            <a:ext cx="7038900" cy="2911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Luego de aplicar la </a:t>
            </a:r>
            <a:r>
              <a:rPr lang="en"/>
              <a:t>función</a:t>
            </a:r>
            <a:r>
              <a:rPr lang="en"/>
              <a:t> de curva </a:t>
            </a:r>
            <a:r>
              <a:rPr lang="en"/>
              <a:t>elíptica</a:t>
            </a:r>
            <a:r>
              <a:rPr lang="en"/>
              <a:t> tomando como </a:t>
            </a:r>
            <a:r>
              <a:rPr lang="en"/>
              <a:t>parámetro</a:t>
            </a:r>
            <a:r>
              <a:rPr lang="en"/>
              <a:t> la privateKey, vamos a obtener un resultado que es el punto de </a:t>
            </a:r>
            <a:r>
              <a:rPr lang="en"/>
              <a:t>intersección</a:t>
            </a:r>
            <a:r>
              <a:rPr lang="en"/>
              <a:t> (en </a:t>
            </a:r>
            <a:r>
              <a:rPr lang="en"/>
              <a:t>coordenadas</a:t>
            </a:r>
            <a:r>
              <a:rPr lang="en"/>
              <a:t> X;Y) para con la curva.</a:t>
            </a:r>
            <a:endParaRPr/>
          </a:p>
          <a:p>
            <a:pPr indent="0" lvl="0" marL="0" rtl="0">
              <a:spcBef>
                <a:spcPts val="1600"/>
              </a:spcBef>
              <a:spcAft>
                <a:spcPts val="1600"/>
              </a:spcAft>
              <a:buNone/>
            </a:pPr>
            <a:r>
              <a:rPr lang="en"/>
              <a:t>Tal output de la funcion tendra 64 bytes de </a:t>
            </a:r>
            <a:r>
              <a:rPr lang="en"/>
              <a:t>información</a:t>
            </a:r>
            <a:r>
              <a:rPr lang="en"/>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000000"/>
                </a:solidFill>
              </a:rPr>
              <a:t>1.Problemas previos</a:t>
            </a:r>
            <a:endParaRPr>
              <a:solidFill>
                <a:srgbClr val="000000"/>
              </a:solidFill>
            </a:endParaRPr>
          </a:p>
        </p:txBody>
      </p:sp>
      <p:sp>
        <p:nvSpPr>
          <p:cNvPr id="147" name="Google Shape;147;p1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2400">
                <a:solidFill>
                  <a:srgbClr val="000000"/>
                </a:solidFill>
                <a:latin typeface="Montserrat"/>
                <a:ea typeface="Montserrat"/>
                <a:cs typeface="Montserrat"/>
                <a:sym typeface="Montserrat"/>
              </a:rPr>
              <a:t>Problemas que intenta resolver bitcoin/blockchain</a:t>
            </a:r>
            <a:endParaRPr sz="2400">
              <a:solidFill>
                <a:srgbClr val="000000"/>
              </a:solidFill>
              <a:latin typeface="Montserrat"/>
              <a:ea typeface="Montserrat"/>
              <a:cs typeface="Montserrat"/>
              <a:sym typeface="Montserrat"/>
            </a:endParaRPr>
          </a:p>
          <a:p>
            <a:pPr indent="0" lvl="0" marL="0" rtl="0">
              <a:lnSpc>
                <a:spcPct val="100000"/>
              </a:lnSpc>
              <a:spcBef>
                <a:spcPts val="0"/>
              </a:spcBef>
              <a:spcAft>
                <a:spcPts val="0"/>
              </a:spcAft>
              <a:buNone/>
            </a:pPr>
            <a:r>
              <a:t/>
            </a:r>
            <a:endParaRPr sz="2400">
              <a:solidFill>
                <a:srgbClr val="000000"/>
              </a:solidFill>
              <a:latin typeface="Montserrat"/>
              <a:ea typeface="Montserrat"/>
              <a:cs typeface="Montserrat"/>
              <a:sym typeface="Montserrat"/>
            </a:endParaRPr>
          </a:p>
          <a:p>
            <a:pPr indent="0" lvl="0" marL="0" rtl="0">
              <a:spcBef>
                <a:spcPts val="0"/>
              </a:spcBef>
              <a:spcAft>
                <a:spcPts val="0"/>
              </a:spcAft>
              <a:buNone/>
            </a:pPr>
            <a:r>
              <a:rPr b="1" lang="en" u="sng">
                <a:solidFill>
                  <a:srgbClr val="000000"/>
                </a:solidFill>
                <a:hlinkClick action="ppaction://hlinksldjump" r:id="rId3"/>
              </a:rPr>
              <a:t>1.a) Problema de los generales bizantinos</a:t>
            </a:r>
            <a:endParaRPr b="1">
              <a:solidFill>
                <a:srgbClr val="000000"/>
              </a:solidFill>
            </a:endParaRPr>
          </a:p>
          <a:p>
            <a:pPr indent="0" lvl="0" marL="0">
              <a:spcBef>
                <a:spcPts val="1600"/>
              </a:spcBef>
              <a:spcAft>
                <a:spcPts val="0"/>
              </a:spcAft>
              <a:buNone/>
            </a:pPr>
            <a:r>
              <a:rPr b="1" lang="en" u="sng">
                <a:solidFill>
                  <a:srgbClr val="000000"/>
                </a:solidFill>
                <a:hlinkClick action="ppaction://hlinksldjump" r:id="rId4"/>
              </a:rPr>
              <a:t>1.b) Problema del doble gasto </a:t>
            </a:r>
            <a:endParaRPr b="1">
              <a:solidFill>
                <a:srgbClr val="000000"/>
              </a:solidFill>
            </a:endParaRPr>
          </a:p>
          <a:p>
            <a:pPr indent="0" lvl="0" marL="0" rtl="0">
              <a:spcBef>
                <a:spcPts val="1600"/>
              </a:spcBef>
              <a:spcAft>
                <a:spcPts val="0"/>
              </a:spcAft>
              <a:buNone/>
            </a:pPr>
            <a:r>
              <a:rPr b="1" lang="en" u="sng">
                <a:solidFill>
                  <a:srgbClr val="000000"/>
                </a:solidFill>
                <a:hlinkClick action="ppaction://hlinksldjump" r:id="rId5"/>
              </a:rPr>
              <a:t>1.c) Crisis del 2008</a:t>
            </a:r>
            <a:endParaRPr b="1">
              <a:solidFill>
                <a:srgbClr val="000000"/>
              </a:solidFill>
            </a:endParaRPr>
          </a:p>
          <a:p>
            <a:pPr indent="0" lvl="0" marL="0" rtl="0">
              <a:spcBef>
                <a:spcPts val="1600"/>
              </a:spcBef>
              <a:spcAft>
                <a:spcPts val="1600"/>
              </a:spcAft>
              <a:buNone/>
            </a:pPr>
            <a:r>
              <a:rPr lang="en">
                <a:solidFill>
                  <a:srgbClr val="000000"/>
                </a:solidFill>
              </a:rPr>
              <a:t>1.d) Problema de imprimir moneda </a:t>
            </a:r>
            <a:endParaRPr sz="2400">
              <a:solidFill>
                <a:srgbClr val="000000"/>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29" name="Shape 329"/>
        <p:cNvGrpSpPr/>
        <p:nvPr/>
      </p:nvGrpSpPr>
      <p:grpSpPr>
        <a:xfrm>
          <a:off x="0" y="0"/>
          <a:ext cx="0" cy="0"/>
          <a:chOff x="0" y="0"/>
          <a:chExt cx="0" cy="0"/>
        </a:xfrm>
      </p:grpSpPr>
      <p:sp>
        <p:nvSpPr>
          <p:cNvPr id="330" name="Google Shape;330;p4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0000"/>
                </a:solidFill>
              </a:rPr>
              <a:t>3. Otros conceptos</a:t>
            </a:r>
            <a:endParaRPr>
              <a:solidFill>
                <a:srgbClr val="000000"/>
              </a:solidFill>
            </a:endParaRPr>
          </a:p>
        </p:txBody>
      </p:sp>
      <p:sp>
        <p:nvSpPr>
          <p:cNvPr id="331" name="Google Shape;331;p4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050" u="sng">
                <a:solidFill>
                  <a:srgbClr val="000000"/>
                </a:solidFill>
                <a:hlinkClick action="ppaction://hlinksldjump" r:id="rId3"/>
              </a:rPr>
              <a:t>Wallets. </a:t>
            </a:r>
            <a:endParaRPr sz="1050">
              <a:solidFill>
                <a:srgbClr val="000000"/>
              </a:solidFill>
            </a:endParaRPr>
          </a:p>
          <a:p>
            <a:pPr indent="0" lvl="0" marL="0">
              <a:spcBef>
                <a:spcPts val="1600"/>
              </a:spcBef>
              <a:spcAft>
                <a:spcPts val="0"/>
              </a:spcAft>
              <a:buNone/>
            </a:pPr>
            <a:r>
              <a:rPr lang="en" sz="1050" u="sng">
                <a:solidFill>
                  <a:srgbClr val="000000"/>
                </a:solidFill>
                <a:hlinkClick action="ppaction://hlinksldjump" r:id="rId4"/>
              </a:rPr>
              <a:t>Exchanges. </a:t>
            </a:r>
            <a:endParaRPr sz="1050">
              <a:solidFill>
                <a:srgbClr val="000000"/>
              </a:solidFill>
            </a:endParaRPr>
          </a:p>
          <a:p>
            <a:pPr indent="0" lvl="0" marL="0">
              <a:spcBef>
                <a:spcPts val="1600"/>
              </a:spcBef>
              <a:spcAft>
                <a:spcPts val="0"/>
              </a:spcAft>
              <a:buNone/>
            </a:pPr>
            <a:r>
              <a:rPr lang="en" sz="1050" u="sng">
                <a:solidFill>
                  <a:srgbClr val="000000"/>
                </a:solidFill>
                <a:hlinkClick action="ppaction://hlinksldjump" r:id="rId5"/>
              </a:rPr>
              <a:t>Oráculos. </a:t>
            </a:r>
            <a:endParaRPr sz="1050">
              <a:solidFill>
                <a:srgbClr val="000000"/>
              </a:solidFill>
            </a:endParaRPr>
          </a:p>
          <a:p>
            <a:pPr indent="0" lvl="0" marL="0">
              <a:spcBef>
                <a:spcPts val="1600"/>
              </a:spcBef>
              <a:spcAft>
                <a:spcPts val="0"/>
              </a:spcAft>
              <a:buNone/>
            </a:pPr>
            <a:r>
              <a:rPr lang="en" sz="1050" u="sng">
                <a:solidFill>
                  <a:srgbClr val="000000"/>
                </a:solidFill>
                <a:hlinkClick action="ppaction://hlinksldjump" r:id="rId6"/>
              </a:rPr>
              <a:t>Tokens. </a:t>
            </a:r>
            <a:endParaRPr sz="1050">
              <a:solidFill>
                <a:srgbClr val="000000"/>
              </a:solidFill>
            </a:endParaRPr>
          </a:p>
          <a:p>
            <a:pPr indent="0" lvl="0" marL="0">
              <a:spcBef>
                <a:spcPts val="1600"/>
              </a:spcBef>
              <a:spcAft>
                <a:spcPts val="0"/>
              </a:spcAft>
              <a:buNone/>
            </a:pPr>
            <a:r>
              <a:rPr lang="en" sz="1050" u="sng">
                <a:solidFill>
                  <a:srgbClr val="000000"/>
                </a:solidFill>
                <a:hlinkClick action="ppaction://hlinksldjump" r:id="rId7"/>
              </a:rPr>
              <a:t>Merkle tree.</a:t>
            </a:r>
            <a:endParaRPr sz="1050">
              <a:solidFill>
                <a:srgbClr val="000000"/>
              </a:solidFill>
            </a:endParaRPr>
          </a:p>
          <a:p>
            <a:pPr indent="0" lvl="0" marL="0">
              <a:spcBef>
                <a:spcPts val="1600"/>
              </a:spcBef>
              <a:spcAft>
                <a:spcPts val="0"/>
              </a:spcAft>
              <a:buNone/>
            </a:pPr>
            <a:r>
              <a:rPr lang="en" sz="1050" u="sng">
                <a:solidFill>
                  <a:srgbClr val="000000"/>
                </a:solidFill>
                <a:hlinkClick action="ppaction://hlinksldjump" r:id="rId8"/>
              </a:rPr>
              <a:t>ICOs. </a:t>
            </a:r>
            <a:endParaRPr sz="1050">
              <a:solidFill>
                <a:srgbClr val="000000"/>
              </a:solidFill>
            </a:endParaRPr>
          </a:p>
          <a:p>
            <a:pPr indent="0" lvl="0" marL="0">
              <a:spcBef>
                <a:spcPts val="1600"/>
              </a:spcBef>
              <a:spcAft>
                <a:spcPts val="0"/>
              </a:spcAft>
              <a:buNone/>
            </a:pPr>
            <a:r>
              <a:rPr lang="en" sz="1050">
                <a:solidFill>
                  <a:srgbClr val="000000"/>
                </a:solidFill>
              </a:rPr>
              <a:t>Gobernabilidad. </a:t>
            </a:r>
            <a:endParaRPr sz="1050">
              <a:solidFill>
                <a:srgbClr val="000000"/>
              </a:solidFill>
            </a:endParaRPr>
          </a:p>
          <a:p>
            <a:pPr indent="0" lvl="0" marL="0" rtl="0">
              <a:spcBef>
                <a:spcPts val="1600"/>
              </a:spcBef>
              <a:spcAft>
                <a:spcPts val="1600"/>
              </a:spcAft>
              <a:buNone/>
            </a:pPr>
            <a:r>
              <a:rPr lang="en" sz="1050">
                <a:solidFill>
                  <a:srgbClr val="000000"/>
                </a:solidFill>
              </a:rPr>
              <a:t>Aspectos legales y regulatorios.</a:t>
            </a:r>
            <a:endParaRPr>
              <a:solidFill>
                <a:srgbClr val="00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4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Wallet</a:t>
            </a:r>
            <a:endParaRPr/>
          </a:p>
        </p:txBody>
      </p:sp>
      <p:sp>
        <p:nvSpPr>
          <p:cNvPr id="337" name="Google Shape;337;p4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t/>
            </a:r>
            <a:endParaRPr sz="1500">
              <a:solidFill>
                <a:srgbClr val="FFFFFF"/>
              </a:solidFill>
              <a:latin typeface="Montserrat"/>
              <a:ea typeface="Montserrat"/>
              <a:cs typeface="Montserrat"/>
              <a:sym typeface="Montserrat"/>
            </a:endParaRPr>
          </a:p>
          <a:p>
            <a:pPr indent="0" lvl="0" marL="0" rtl="0" algn="ctr">
              <a:spcBef>
                <a:spcPts val="400"/>
              </a:spcBef>
              <a:spcAft>
                <a:spcPts val="0"/>
              </a:spcAft>
              <a:buNone/>
            </a:pPr>
            <a:r>
              <a:rPr lang="en" sz="1200">
                <a:solidFill>
                  <a:srgbClr val="FFFFFF"/>
                </a:solidFill>
                <a:latin typeface="Montserrat"/>
                <a:ea typeface="Montserrat"/>
                <a:cs typeface="Montserrat"/>
                <a:sym typeface="Montserrat"/>
              </a:rPr>
              <a:t>Una Wallet es un lugar en donde se alojan las privatekeys de un usuario. Se dividen en Cold Storage (offline) y Hot Storage (online). Las wallets Hot Storage son aquellos que son vulnerables a ataques mediante internet, esto incluye Wallets online asi como </a:t>
            </a:r>
            <a:r>
              <a:rPr b="1" lang="en" sz="1200">
                <a:solidFill>
                  <a:srgbClr val="FFFFFF"/>
                </a:solidFill>
                <a:latin typeface="Montserrat"/>
                <a:ea typeface="Montserrat"/>
                <a:cs typeface="Montserrat"/>
                <a:sym typeface="Montserrat"/>
              </a:rPr>
              <a:t>MetaMask </a:t>
            </a:r>
            <a:r>
              <a:rPr lang="en" sz="1200">
                <a:solidFill>
                  <a:srgbClr val="FFFFFF"/>
                </a:solidFill>
                <a:latin typeface="Montserrat"/>
                <a:ea typeface="Montserrat"/>
                <a:cs typeface="Montserrat"/>
                <a:sym typeface="Montserrat"/>
              </a:rPr>
              <a:t>y </a:t>
            </a:r>
            <a:r>
              <a:rPr b="1" lang="en" sz="1200">
                <a:solidFill>
                  <a:srgbClr val="FFFFFF"/>
                </a:solidFill>
                <a:latin typeface="Montserrat"/>
                <a:ea typeface="Montserrat"/>
                <a:cs typeface="Montserrat"/>
                <a:sym typeface="Montserrat"/>
              </a:rPr>
              <a:t>MyEtherWallet</a:t>
            </a:r>
            <a:r>
              <a:rPr lang="en" sz="1200">
                <a:solidFill>
                  <a:srgbClr val="FFFFFF"/>
                </a:solidFill>
                <a:latin typeface="Montserrat"/>
                <a:ea typeface="Montserrat"/>
                <a:cs typeface="Montserrat"/>
                <a:sym typeface="Montserrat"/>
              </a:rPr>
              <a:t> (extensiones del browser).</a:t>
            </a:r>
            <a:endParaRPr sz="1200">
              <a:solidFill>
                <a:srgbClr val="FFFFFF"/>
              </a:solidFill>
              <a:latin typeface="Montserrat"/>
              <a:ea typeface="Montserrat"/>
              <a:cs typeface="Montserrat"/>
              <a:sym typeface="Montserrat"/>
            </a:endParaRPr>
          </a:p>
          <a:p>
            <a:pPr indent="0" lvl="0" marL="0" rtl="0" algn="ctr">
              <a:spcBef>
                <a:spcPts val="0"/>
              </a:spcBef>
              <a:spcAft>
                <a:spcPts val="0"/>
              </a:spcAft>
              <a:buNone/>
            </a:pPr>
            <a:r>
              <a:rPr lang="en" sz="1200">
                <a:solidFill>
                  <a:srgbClr val="FFFFFF"/>
                </a:solidFill>
                <a:latin typeface="Montserrat"/>
                <a:ea typeface="Montserrat"/>
                <a:cs typeface="Montserrat"/>
                <a:sym typeface="Montserrat"/>
              </a:rPr>
              <a:t>Por otro lado las Cold Storage son wallets que no son suceptibles de ataques por internet, esto incluye wallets de papel </a:t>
            </a:r>
            <a:r>
              <a:rPr lang="en" sz="1200">
                <a:solidFill>
                  <a:srgbClr val="FFFFFF"/>
                </a:solidFill>
                <a:latin typeface="Montserrat"/>
                <a:ea typeface="Montserrat"/>
                <a:cs typeface="Montserrat"/>
                <a:sym typeface="Montserrat"/>
              </a:rPr>
              <a:t>físico</a:t>
            </a:r>
            <a:r>
              <a:rPr lang="en" sz="1200">
                <a:solidFill>
                  <a:srgbClr val="FFFFFF"/>
                </a:solidFill>
                <a:latin typeface="Montserrat"/>
                <a:ea typeface="Montserrat"/>
                <a:cs typeface="Montserrat"/>
                <a:sym typeface="Montserrat"/>
              </a:rPr>
              <a:t>, Hardware Wallets como un PendDrive USB asi como dispositivos </a:t>
            </a:r>
            <a:r>
              <a:rPr lang="en" sz="1200">
                <a:solidFill>
                  <a:srgbClr val="FFFFFF"/>
                </a:solidFill>
                <a:latin typeface="Montserrat"/>
                <a:ea typeface="Montserrat"/>
                <a:cs typeface="Montserrat"/>
                <a:sym typeface="Montserrat"/>
              </a:rPr>
              <a:t>físicos</a:t>
            </a:r>
            <a:r>
              <a:rPr lang="en" sz="1200">
                <a:solidFill>
                  <a:srgbClr val="FFFFFF"/>
                </a:solidFill>
                <a:latin typeface="Montserrat"/>
                <a:ea typeface="Montserrat"/>
                <a:cs typeface="Montserrat"/>
                <a:sym typeface="Montserrat"/>
              </a:rPr>
              <a:t> pensados para esto (Ledger Nano S, asi como Trezor).</a:t>
            </a:r>
            <a:endParaRPr>
              <a:solidFill>
                <a:srgbClr val="FFFFFF"/>
              </a:solidFill>
            </a:endParaRPr>
          </a:p>
        </p:txBody>
      </p:sp>
      <p:pic>
        <p:nvPicPr>
          <p:cNvPr id="338" name="Google Shape;338;p43"/>
          <p:cNvPicPr preferRelativeResize="0"/>
          <p:nvPr/>
        </p:nvPicPr>
        <p:blipFill>
          <a:blip r:embed="rId3">
            <a:alphaModFix/>
          </a:blip>
          <a:stretch>
            <a:fillRect/>
          </a:stretch>
        </p:blipFill>
        <p:spPr>
          <a:xfrm>
            <a:off x="7322823" y="64773"/>
            <a:ext cx="1642625" cy="1723525"/>
          </a:xfrm>
          <a:prstGeom prst="rect">
            <a:avLst/>
          </a:prstGeom>
          <a:noFill/>
          <a:ln>
            <a:noFill/>
          </a:ln>
        </p:spPr>
      </p:pic>
      <p:pic>
        <p:nvPicPr>
          <p:cNvPr id="339" name="Google Shape;339;p43"/>
          <p:cNvPicPr preferRelativeResize="0"/>
          <p:nvPr/>
        </p:nvPicPr>
        <p:blipFill>
          <a:blip r:embed="rId4">
            <a:alphaModFix/>
          </a:blip>
          <a:stretch>
            <a:fillRect/>
          </a:stretch>
        </p:blipFill>
        <p:spPr>
          <a:xfrm>
            <a:off x="92075" y="3533763"/>
            <a:ext cx="1524000" cy="1609725"/>
          </a:xfrm>
          <a:prstGeom prst="rect">
            <a:avLst/>
          </a:prstGeom>
          <a:noFill/>
          <a:ln>
            <a:noFill/>
          </a:ln>
        </p:spPr>
      </p:pic>
      <p:pic>
        <p:nvPicPr>
          <p:cNvPr id="340" name="Google Shape;340;p43"/>
          <p:cNvPicPr preferRelativeResize="0"/>
          <p:nvPr/>
        </p:nvPicPr>
        <p:blipFill>
          <a:blip r:embed="rId5">
            <a:alphaModFix/>
          </a:blip>
          <a:stretch>
            <a:fillRect/>
          </a:stretch>
        </p:blipFill>
        <p:spPr>
          <a:xfrm>
            <a:off x="2416345" y="3721974"/>
            <a:ext cx="1642625" cy="123333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4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Exchange</a:t>
            </a:r>
            <a:endParaRPr/>
          </a:p>
        </p:txBody>
      </p:sp>
      <p:sp>
        <p:nvSpPr>
          <p:cNvPr id="346" name="Google Shape;346;p4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ctr">
              <a:lnSpc>
                <a:spcPct val="110000"/>
              </a:lnSpc>
              <a:spcBef>
                <a:spcPts val="0"/>
              </a:spcBef>
              <a:spcAft>
                <a:spcPts val="0"/>
              </a:spcAft>
              <a:buNone/>
            </a:pPr>
            <a:r>
              <a:rPr lang="en" sz="1500">
                <a:solidFill>
                  <a:srgbClr val="FFFFFF"/>
                </a:solidFill>
                <a:latin typeface="Montserrat"/>
                <a:ea typeface="Montserrat"/>
                <a:cs typeface="Montserrat"/>
                <a:sym typeface="Montserrat"/>
              </a:rPr>
              <a:t>Exchange</a:t>
            </a:r>
            <a:endParaRPr sz="1500">
              <a:solidFill>
                <a:srgbClr val="FFFFFF"/>
              </a:solidFill>
              <a:latin typeface="Montserrat"/>
              <a:ea typeface="Montserrat"/>
              <a:cs typeface="Montserrat"/>
              <a:sym typeface="Montserrat"/>
            </a:endParaRPr>
          </a:p>
          <a:p>
            <a:pPr indent="0" lvl="0" marL="0" rtl="0" algn="ctr">
              <a:spcBef>
                <a:spcPts val="400"/>
              </a:spcBef>
              <a:spcAft>
                <a:spcPts val="0"/>
              </a:spcAft>
              <a:buNone/>
            </a:pPr>
            <a:r>
              <a:rPr lang="en" sz="1200">
                <a:solidFill>
                  <a:srgbClr val="FFFFFF"/>
                </a:solidFill>
                <a:latin typeface="Montserrat"/>
                <a:ea typeface="Montserrat"/>
                <a:cs typeface="Montserrat"/>
                <a:sym typeface="Montserrat"/>
              </a:rPr>
              <a:t>Un sistema en la cual se pueden comprar y vender las criptomonedas. </a:t>
            </a:r>
            <a:endParaRPr sz="1200">
              <a:solidFill>
                <a:srgbClr val="FFFFFF"/>
              </a:solidFill>
              <a:latin typeface="Montserrat"/>
              <a:ea typeface="Montserrat"/>
              <a:cs typeface="Montserrat"/>
              <a:sym typeface="Montserrat"/>
            </a:endParaRPr>
          </a:p>
          <a:p>
            <a:pPr indent="0" lvl="0" marL="0" rtl="0" algn="ctr">
              <a:spcBef>
                <a:spcPts val="0"/>
              </a:spcBef>
              <a:spcAft>
                <a:spcPts val="0"/>
              </a:spcAft>
              <a:buNone/>
            </a:pPr>
            <a:r>
              <a:rPr lang="en" sz="1200">
                <a:solidFill>
                  <a:srgbClr val="FFFFFF"/>
                </a:solidFill>
                <a:latin typeface="Montserrat"/>
                <a:ea typeface="Montserrat"/>
                <a:cs typeface="Montserrat"/>
                <a:sym typeface="Montserrat"/>
              </a:rPr>
              <a:t>Un exchanges puede ser centralizado (en donde una empresa los controla) o puede ser descentralizado  (P2P)</a:t>
            </a:r>
            <a:endParaRPr sz="1200">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ctr">
              <a:spcBef>
                <a:spcPts val="0"/>
              </a:spcBef>
              <a:spcAft>
                <a:spcPts val="0"/>
              </a:spcAft>
              <a:buNone/>
            </a:pPr>
            <a:r>
              <a:rPr lang="en" sz="1200">
                <a:solidFill>
                  <a:srgbClr val="FFFFFF"/>
                </a:solidFill>
                <a:latin typeface="Montserrat"/>
                <a:ea typeface="Montserrat"/>
                <a:cs typeface="Montserrat"/>
                <a:sym typeface="Montserrat"/>
              </a:rPr>
              <a:t>Centralizado: CoinBase</a:t>
            </a:r>
            <a:endParaRPr sz="1200">
              <a:solidFill>
                <a:srgbClr val="FFFFFF"/>
              </a:solidFill>
              <a:latin typeface="Montserrat"/>
              <a:ea typeface="Montserrat"/>
              <a:cs typeface="Montserrat"/>
              <a:sym typeface="Montserrat"/>
            </a:endParaRPr>
          </a:p>
          <a:p>
            <a:pPr indent="0" lvl="0" marL="0" rtl="0" algn="ctr">
              <a:spcBef>
                <a:spcPts val="0"/>
              </a:spcBef>
              <a:spcAft>
                <a:spcPts val="0"/>
              </a:spcAft>
              <a:buNone/>
            </a:pPr>
            <a:r>
              <a:rPr lang="en" sz="1200">
                <a:solidFill>
                  <a:srgbClr val="FFFFFF"/>
                </a:solidFill>
                <a:latin typeface="Montserrat"/>
                <a:ea typeface="Montserrat"/>
                <a:cs typeface="Montserrat"/>
                <a:sym typeface="Montserrat"/>
              </a:rPr>
              <a:t>Descentralizado: CryptoBridge Dex</a:t>
            </a:r>
            <a:endParaRPr sz="1200">
              <a:solidFill>
                <a:srgbClr val="FFFFFF"/>
              </a:solidFill>
              <a:latin typeface="Montserrat"/>
              <a:ea typeface="Montserrat"/>
              <a:cs typeface="Montserrat"/>
              <a:sym typeface="Montserrat"/>
            </a:endParaRPr>
          </a:p>
        </p:txBody>
      </p:sp>
      <p:pic>
        <p:nvPicPr>
          <p:cNvPr id="347" name="Google Shape;347;p44"/>
          <p:cNvPicPr preferRelativeResize="0"/>
          <p:nvPr/>
        </p:nvPicPr>
        <p:blipFill>
          <a:blip r:embed="rId3">
            <a:alphaModFix/>
          </a:blip>
          <a:stretch>
            <a:fillRect/>
          </a:stretch>
        </p:blipFill>
        <p:spPr>
          <a:xfrm>
            <a:off x="7391400" y="-12"/>
            <a:ext cx="1752600" cy="16287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4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Oraculos</a:t>
            </a:r>
            <a:endParaRPr/>
          </a:p>
        </p:txBody>
      </p:sp>
      <p:sp>
        <p:nvSpPr>
          <p:cNvPr id="353" name="Google Shape;353;p4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Un </a:t>
            </a:r>
            <a:r>
              <a:rPr lang="en"/>
              <a:t>oráculo</a:t>
            </a:r>
            <a:r>
              <a:rPr lang="en"/>
              <a:t> es una entidad que informa a la blockchain o los SmartContracts de un suceso realizado en el mundo externo. Es una manera que tiene la blockchain de recibir </a:t>
            </a:r>
            <a:r>
              <a:rPr lang="en"/>
              <a:t>información</a:t>
            </a:r>
            <a:r>
              <a:rPr lang="en"/>
              <a:t> externa.</a:t>
            </a:r>
            <a:endParaRPr/>
          </a:p>
          <a:p>
            <a:pPr indent="0" lvl="0" marL="0" rtl="0">
              <a:spcBef>
                <a:spcPts val="1600"/>
              </a:spcBef>
              <a:spcAft>
                <a:spcPts val="0"/>
              </a:spcAft>
              <a:buNone/>
            </a:pPr>
            <a:r>
              <a:t/>
            </a:r>
            <a:endParaRPr/>
          </a:p>
          <a:p>
            <a:pPr indent="0" lvl="0" marL="0" rtl="0">
              <a:spcBef>
                <a:spcPts val="1600"/>
              </a:spcBef>
              <a:spcAft>
                <a:spcPts val="0"/>
              </a:spcAft>
              <a:buNone/>
            </a:pPr>
            <a:r>
              <a:t/>
            </a:r>
            <a:endParaRPr/>
          </a:p>
          <a:p>
            <a:pPr indent="0" lvl="0" marL="0" rtl="0">
              <a:spcBef>
                <a:spcPts val="1600"/>
              </a:spcBef>
              <a:spcAft>
                <a:spcPts val="0"/>
              </a:spcAft>
              <a:buNone/>
            </a:pPr>
            <a:r>
              <a:t/>
            </a:r>
            <a:endParaRPr/>
          </a:p>
          <a:p>
            <a:pPr indent="0" lvl="0" marL="0" rtl="0">
              <a:spcBef>
                <a:spcPts val="1600"/>
              </a:spcBef>
              <a:spcAft>
                <a:spcPts val="0"/>
              </a:spcAft>
              <a:buNone/>
            </a:pPr>
            <a:r>
              <a:t/>
            </a:r>
            <a:endParaRPr/>
          </a:p>
          <a:p>
            <a:pPr indent="0" lvl="0" marL="0" algn="r">
              <a:spcBef>
                <a:spcPts val="1600"/>
              </a:spcBef>
              <a:spcAft>
                <a:spcPts val="1600"/>
              </a:spcAft>
              <a:buNone/>
            </a:pPr>
            <a:r>
              <a:rPr lang="en" u="sng">
                <a:solidFill>
                  <a:srgbClr val="000000"/>
                </a:solidFill>
                <a:hlinkClick r:id="rId3"/>
              </a:rPr>
              <a:t>Mas informacion</a:t>
            </a:r>
            <a:r>
              <a:rPr lang="en"/>
              <a:t> </a:t>
            </a:r>
            <a:endParaRPr/>
          </a:p>
        </p:txBody>
      </p:sp>
      <p:pic>
        <p:nvPicPr>
          <p:cNvPr id="354" name="Google Shape;354;p45"/>
          <p:cNvPicPr preferRelativeResize="0"/>
          <p:nvPr/>
        </p:nvPicPr>
        <p:blipFill>
          <a:blip r:embed="rId4">
            <a:alphaModFix/>
          </a:blip>
          <a:stretch>
            <a:fillRect/>
          </a:stretch>
        </p:blipFill>
        <p:spPr>
          <a:xfrm>
            <a:off x="7801225" y="0"/>
            <a:ext cx="1342775" cy="13427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4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Token</a:t>
            </a:r>
            <a:endParaRPr/>
          </a:p>
          <a:p>
            <a:pPr indent="0" lvl="0" marL="0">
              <a:spcBef>
                <a:spcPts val="0"/>
              </a:spcBef>
              <a:spcAft>
                <a:spcPts val="0"/>
              </a:spcAft>
              <a:buNone/>
            </a:pPr>
            <a:r>
              <a:t/>
            </a:r>
            <a:endParaRPr/>
          </a:p>
        </p:txBody>
      </p:sp>
      <p:sp>
        <p:nvSpPr>
          <p:cNvPr id="360" name="Google Shape;360;p4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350">
                <a:solidFill>
                  <a:srgbClr val="FFFFFF"/>
                </a:solidFill>
              </a:rPr>
              <a:t>Originalmente </a:t>
            </a:r>
            <a:r>
              <a:rPr b="1" lang="en" sz="1350">
                <a:solidFill>
                  <a:srgbClr val="FFFFFF"/>
                </a:solidFill>
              </a:rPr>
              <a:t>los Tokens eran fichas, pseudo-monedas o vales</a:t>
            </a:r>
            <a:r>
              <a:rPr lang="en" sz="1350">
                <a:solidFill>
                  <a:srgbClr val="FFFFFF"/>
                </a:solidFill>
              </a:rPr>
              <a:t>, que se utilizaban como sustituto de una moneda real. </a:t>
            </a:r>
            <a:r>
              <a:rPr lang="en" sz="1500">
                <a:solidFill>
                  <a:srgbClr val="FFFFFF"/>
                </a:solidFill>
              </a:rPr>
              <a:t>Un token es “una unidad de valor que una organización crea para gobernar su modelo de negocio y dar más poder a sus usuarios para interactuar con sus productos, al tiempo que facilita la distribución y reparto de beneficios entre todos sus accionistas” </a:t>
            </a:r>
            <a:r>
              <a:rPr lang="en" sz="1500">
                <a:solidFill>
                  <a:srgbClr val="FFFFFF"/>
                </a:solidFill>
              </a:rPr>
              <a:t>según</a:t>
            </a:r>
            <a:r>
              <a:rPr lang="en" sz="1500">
                <a:solidFill>
                  <a:srgbClr val="FFFFFF"/>
                </a:solidFill>
              </a:rPr>
              <a:t> </a:t>
            </a:r>
            <a:r>
              <a:rPr lang="en" sz="1500" u="sng">
                <a:solidFill>
                  <a:srgbClr val="FFFFFF"/>
                </a:solidFill>
                <a:hlinkClick r:id="rId3"/>
              </a:rPr>
              <a:t>William Mougayar</a:t>
            </a:r>
            <a:r>
              <a:rPr lang="en" sz="1350">
                <a:solidFill>
                  <a:srgbClr val="FFFFFF"/>
                </a:solidFill>
              </a:rPr>
              <a:t>.</a:t>
            </a:r>
            <a:endParaRPr sz="1350">
              <a:solidFill>
                <a:srgbClr val="FFFFFF"/>
              </a:solidFill>
            </a:endParaRPr>
          </a:p>
          <a:p>
            <a:pPr indent="0" lvl="0" marL="0" rtl="0">
              <a:spcBef>
                <a:spcPts val="1600"/>
              </a:spcBef>
              <a:spcAft>
                <a:spcPts val="0"/>
              </a:spcAft>
              <a:buNone/>
            </a:pPr>
            <a:r>
              <a:rPr b="1" lang="en" sz="1350">
                <a:solidFill>
                  <a:srgbClr val="FFFFFF"/>
                </a:solidFill>
              </a:rPr>
              <a:t>Todas las criptomonedas son por definición Tokens</a:t>
            </a:r>
            <a:r>
              <a:rPr lang="en" sz="1350">
                <a:solidFill>
                  <a:srgbClr val="FFFFFF"/>
                </a:solidFill>
              </a:rPr>
              <a:t>. Son una unidad de valor, emitida por una entidad privada, que tiene el valor que se le otorga dentro de una comunidad.</a:t>
            </a:r>
            <a:endParaRPr sz="1350">
              <a:solidFill>
                <a:srgbClr val="FFFFFF"/>
              </a:solidFill>
            </a:endParaRPr>
          </a:p>
          <a:p>
            <a:pPr indent="0" lvl="0" marL="0">
              <a:lnSpc>
                <a:spcPct val="114000"/>
              </a:lnSpc>
              <a:spcBef>
                <a:spcPts val="1600"/>
              </a:spcBef>
              <a:spcAft>
                <a:spcPts val="0"/>
              </a:spcAft>
              <a:buNone/>
            </a:pPr>
            <a:r>
              <a:rPr lang="en" sz="1350">
                <a:solidFill>
                  <a:srgbClr val="FFFFFF"/>
                </a:solidFill>
              </a:rPr>
              <a:t>Según</a:t>
            </a:r>
            <a:r>
              <a:rPr lang="en" sz="1350">
                <a:solidFill>
                  <a:srgbClr val="FFFFFF"/>
                </a:solidFill>
              </a:rPr>
              <a:t> como yo (Leandro) lo veo un token es una entidad </a:t>
            </a:r>
            <a:r>
              <a:rPr lang="en" sz="1350">
                <a:solidFill>
                  <a:srgbClr val="FFFFFF"/>
                </a:solidFill>
              </a:rPr>
              <a:t>física</a:t>
            </a:r>
            <a:r>
              <a:rPr lang="en" sz="1350">
                <a:solidFill>
                  <a:srgbClr val="FFFFFF"/>
                </a:solidFill>
              </a:rPr>
              <a:t> o digital cuya </a:t>
            </a:r>
            <a:r>
              <a:rPr lang="en" sz="1350">
                <a:solidFill>
                  <a:srgbClr val="FFFFFF"/>
                </a:solidFill>
              </a:rPr>
              <a:t>función</a:t>
            </a:r>
            <a:r>
              <a:rPr lang="en" sz="1350">
                <a:solidFill>
                  <a:srgbClr val="FFFFFF"/>
                </a:solidFill>
              </a:rPr>
              <a:t> principal es representar otra cosa. Y debe cumplir  la </a:t>
            </a:r>
            <a:r>
              <a:rPr lang="en" sz="1350">
                <a:solidFill>
                  <a:srgbClr val="FFFFFF"/>
                </a:solidFill>
              </a:rPr>
              <a:t>condición</a:t>
            </a:r>
            <a:r>
              <a:rPr lang="en" sz="1350">
                <a:solidFill>
                  <a:srgbClr val="FFFFFF"/>
                </a:solidFill>
              </a:rPr>
              <a:t> de que para un conjunto N limitado de propiedades que se le apliquen al token, estas serán transitivas para con el objeto representado. Sea N </a:t>
            </a:r>
            <a:r>
              <a:rPr lang="en" sz="1350">
                <a:solidFill>
                  <a:srgbClr val="FFFFFF"/>
                </a:solidFill>
              </a:rPr>
              <a:t>mínimo</a:t>
            </a:r>
            <a:r>
              <a:rPr lang="en" sz="1350">
                <a:solidFill>
                  <a:srgbClr val="FFFFFF"/>
                </a:solidFill>
              </a:rPr>
              <a:t> 1. La propiedad </a:t>
            </a:r>
            <a:r>
              <a:rPr lang="en" sz="1350">
                <a:solidFill>
                  <a:srgbClr val="FFFFFF"/>
                </a:solidFill>
              </a:rPr>
              <a:t>más</a:t>
            </a:r>
            <a:r>
              <a:rPr lang="en" sz="1350">
                <a:solidFill>
                  <a:srgbClr val="FFFFFF"/>
                </a:solidFill>
              </a:rPr>
              <a:t> </a:t>
            </a:r>
            <a:r>
              <a:rPr lang="en" sz="1350">
                <a:solidFill>
                  <a:srgbClr val="FFFFFF"/>
                </a:solidFill>
              </a:rPr>
              <a:t>común</a:t>
            </a:r>
            <a:r>
              <a:rPr lang="en" sz="1350">
                <a:solidFill>
                  <a:srgbClr val="FFFFFF"/>
                </a:solidFill>
              </a:rPr>
              <a:t> es el “Ownership” o “Ser dueño de la cosa”.</a:t>
            </a:r>
            <a:endParaRPr sz="1350">
              <a:solidFill>
                <a:srgbClr val="FFFFFF"/>
              </a:solidFill>
            </a:endParaRPr>
          </a:p>
        </p:txBody>
      </p:sp>
      <p:pic>
        <p:nvPicPr>
          <p:cNvPr id="361" name="Google Shape;361;p46"/>
          <p:cNvPicPr preferRelativeResize="0"/>
          <p:nvPr/>
        </p:nvPicPr>
        <p:blipFill>
          <a:blip r:embed="rId4">
            <a:alphaModFix/>
          </a:blip>
          <a:stretch>
            <a:fillRect/>
          </a:stretch>
        </p:blipFill>
        <p:spPr>
          <a:xfrm>
            <a:off x="7219950" y="0"/>
            <a:ext cx="1924050" cy="15811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4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Merkle tree</a:t>
            </a:r>
            <a:endParaRPr/>
          </a:p>
        </p:txBody>
      </p:sp>
      <p:sp>
        <p:nvSpPr>
          <p:cNvPr id="367" name="Google Shape;367;p47"/>
          <p:cNvSpPr txBox="1"/>
          <p:nvPr>
            <p:ph idx="1" type="body"/>
          </p:nvPr>
        </p:nvSpPr>
        <p:spPr>
          <a:xfrm>
            <a:off x="43150" y="1553550"/>
            <a:ext cx="3495600" cy="2911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El Merkle tree es una estructura de datos en forma de </a:t>
            </a:r>
            <a:r>
              <a:rPr lang="en"/>
              <a:t>árbol</a:t>
            </a:r>
            <a:r>
              <a:rPr lang="en"/>
              <a:t>. Tal estructura soporta </a:t>
            </a:r>
            <a:r>
              <a:rPr lang="en"/>
              <a:t>chequeos</a:t>
            </a:r>
            <a:r>
              <a:rPr lang="en"/>
              <a:t> de integridad de </a:t>
            </a:r>
            <a:r>
              <a:rPr lang="en"/>
              <a:t>información</a:t>
            </a:r>
            <a:endParaRPr/>
          </a:p>
          <a:p>
            <a:pPr indent="0" lvl="0" marL="0">
              <a:spcBef>
                <a:spcPts val="1600"/>
              </a:spcBef>
              <a:spcAft>
                <a:spcPts val="1600"/>
              </a:spcAft>
              <a:buNone/>
            </a:pPr>
            <a:r>
              <a:t/>
            </a:r>
            <a:endParaRPr/>
          </a:p>
        </p:txBody>
      </p:sp>
      <p:pic>
        <p:nvPicPr>
          <p:cNvPr id="368" name="Google Shape;368;p47"/>
          <p:cNvPicPr preferRelativeResize="0"/>
          <p:nvPr/>
        </p:nvPicPr>
        <p:blipFill>
          <a:blip r:embed="rId3">
            <a:alphaModFix/>
          </a:blip>
          <a:stretch>
            <a:fillRect/>
          </a:stretch>
        </p:blipFill>
        <p:spPr>
          <a:xfrm>
            <a:off x="3952863" y="1372075"/>
            <a:ext cx="5191125" cy="33909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4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Merkle tree - Propiedades</a:t>
            </a:r>
            <a:endParaRPr/>
          </a:p>
        </p:txBody>
      </p:sp>
      <p:sp>
        <p:nvSpPr>
          <p:cNvPr id="374" name="Google Shape;374;p4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&gt;</a:t>
            </a:r>
            <a:r>
              <a:rPr lang="en"/>
              <a:t>fácil</a:t>
            </a:r>
            <a:r>
              <a:rPr lang="en"/>
              <a:t> de verificar la integridad de la </a:t>
            </a:r>
            <a:r>
              <a:rPr lang="en"/>
              <a:t>información</a:t>
            </a:r>
            <a:endParaRPr/>
          </a:p>
          <a:p>
            <a:pPr indent="457200" lvl="0" marL="0" rtl="0">
              <a:spcBef>
                <a:spcPts val="1600"/>
              </a:spcBef>
              <a:spcAft>
                <a:spcPts val="0"/>
              </a:spcAft>
              <a:buNone/>
            </a:pPr>
            <a:r>
              <a:rPr lang="en"/>
              <a:t>&gt; un simple valor hash (</a:t>
            </a:r>
            <a:r>
              <a:rPr lang="en"/>
              <a:t>raíz</a:t>
            </a:r>
            <a:r>
              <a:rPr lang="en"/>
              <a:t>/root) es el representante de toda la </a:t>
            </a:r>
            <a:r>
              <a:rPr lang="en"/>
              <a:t>información</a:t>
            </a:r>
            <a:r>
              <a:rPr lang="en"/>
              <a:t>/data</a:t>
            </a:r>
            <a:endParaRPr/>
          </a:p>
          <a:p>
            <a:pPr indent="457200" lvl="0" marL="0" rtl="0">
              <a:spcBef>
                <a:spcPts val="1600"/>
              </a:spcBef>
              <a:spcAft>
                <a:spcPts val="0"/>
              </a:spcAft>
              <a:buNone/>
            </a:pPr>
            <a:r>
              <a:rPr lang="en"/>
              <a:t>&gt;si cualquier data es cambiada, el hash debe de ser cambiado</a:t>
            </a:r>
            <a:endParaRPr/>
          </a:p>
          <a:p>
            <a:pPr indent="0" lvl="0" marL="0" rtl="0">
              <a:spcBef>
                <a:spcPts val="1600"/>
              </a:spcBef>
              <a:spcAft>
                <a:spcPts val="0"/>
              </a:spcAft>
              <a:buNone/>
            </a:pPr>
            <a:r>
              <a:rPr lang="en"/>
              <a:t>&gt;</a:t>
            </a:r>
            <a:r>
              <a:rPr lang="en"/>
              <a:t>fácil</a:t>
            </a:r>
            <a:r>
              <a:rPr lang="en"/>
              <a:t> de verificar la </a:t>
            </a:r>
            <a:r>
              <a:rPr lang="en"/>
              <a:t>inclusión</a:t>
            </a:r>
            <a:r>
              <a:rPr lang="en"/>
              <a:t> de transacciones (Merkle Proof)</a:t>
            </a:r>
            <a:endParaRPr/>
          </a:p>
          <a:p>
            <a:pPr indent="457200" lvl="0" marL="0" rtl="0">
              <a:spcBef>
                <a:spcPts val="1600"/>
              </a:spcBef>
              <a:spcAft>
                <a:spcPts val="0"/>
              </a:spcAft>
              <a:buNone/>
            </a:pPr>
            <a:r>
              <a:rPr lang="en"/>
              <a:t>&gt;esto permite una simple </a:t>
            </a:r>
            <a:r>
              <a:rPr lang="en"/>
              <a:t>verificación</a:t>
            </a:r>
            <a:r>
              <a:rPr lang="en"/>
              <a:t> de sistemas de transacciones o pagos</a:t>
            </a:r>
            <a:endParaRPr/>
          </a:p>
          <a:p>
            <a:pPr indent="457200" lvl="0" marL="0">
              <a:spcBef>
                <a:spcPts val="1600"/>
              </a:spcBef>
              <a:spcAft>
                <a:spcPts val="1600"/>
              </a:spcAft>
              <a:buNone/>
            </a:pPr>
            <a:r>
              <a:rPr lang="en"/>
              <a:t>&gt;ya no es un requisito alojar toda la cadena de </a:t>
            </a:r>
            <a:r>
              <a:rPr lang="en"/>
              <a:t>información</a:t>
            </a:r>
            <a:r>
              <a:rPr lang="en"/>
              <a:t>, el hash raiz te garantiza la integridad</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4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Merkle tree - Problemas</a:t>
            </a:r>
            <a:endParaRPr/>
          </a:p>
        </p:txBody>
      </p:sp>
      <p:sp>
        <p:nvSpPr>
          <p:cNvPr id="380" name="Google Shape;380;p4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Un </a:t>
            </a:r>
            <a:r>
              <a:rPr lang="en"/>
              <a:t>único</a:t>
            </a:r>
            <a:r>
              <a:rPr lang="en"/>
              <a:t> Merkle tree  no nos dice nada sobre el estado actual de cosas (cuantos bitcoins tienen los usuarios)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5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Merkle patricia Tree (Ethereum)</a:t>
            </a:r>
            <a:endParaRPr/>
          </a:p>
        </p:txBody>
      </p:sp>
      <p:sp>
        <p:nvSpPr>
          <p:cNvPr id="386" name="Google Shape;386;p5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 diferencia de Bitcoin, los bloques en Ethereum no contienen solamente un merkle tree, sino tres merkels trees por 3 tipos de </a:t>
            </a:r>
            <a:r>
              <a:rPr lang="en"/>
              <a:t>información</a:t>
            </a:r>
            <a:r>
              <a:rPr lang="en"/>
              <a:t> distinta: </a:t>
            </a:r>
            <a:endParaRPr/>
          </a:p>
          <a:p>
            <a:pPr indent="0" lvl="0" marL="0" rtl="0">
              <a:spcBef>
                <a:spcPts val="1600"/>
              </a:spcBef>
              <a:spcAft>
                <a:spcPts val="0"/>
              </a:spcAft>
              <a:buNone/>
            </a:pPr>
            <a:r>
              <a:rPr lang="en"/>
              <a:t>&gt;Transactions</a:t>
            </a:r>
            <a:endParaRPr/>
          </a:p>
          <a:p>
            <a:pPr indent="0" lvl="0" marL="0" rtl="0">
              <a:spcBef>
                <a:spcPts val="1600"/>
              </a:spcBef>
              <a:spcAft>
                <a:spcPts val="0"/>
              </a:spcAft>
              <a:buNone/>
            </a:pPr>
            <a:r>
              <a:rPr lang="en"/>
              <a:t>&gt;Receipts</a:t>
            </a:r>
            <a:endParaRPr/>
          </a:p>
          <a:p>
            <a:pPr indent="0" lvl="0" marL="0" rtl="0">
              <a:spcBef>
                <a:spcPts val="1600"/>
              </a:spcBef>
              <a:spcAft>
                <a:spcPts val="0"/>
              </a:spcAft>
              <a:buNone/>
            </a:pPr>
            <a:r>
              <a:rPr lang="en"/>
              <a:t>&gt;</a:t>
            </a:r>
            <a:r>
              <a:rPr b="1" lang="en"/>
              <a:t>State (informacion de las cuentas)</a:t>
            </a:r>
            <a:endParaRPr b="1"/>
          </a:p>
          <a:p>
            <a:pPr indent="0" lvl="0" marL="0" rtl="0">
              <a:spcBef>
                <a:spcPts val="1600"/>
              </a:spcBef>
              <a:spcAft>
                <a:spcPts val="0"/>
              </a:spcAft>
              <a:buNone/>
            </a:pPr>
            <a:r>
              <a:t/>
            </a:r>
            <a:endParaRPr b="1"/>
          </a:p>
          <a:p>
            <a:pPr indent="0" lvl="0" marL="0" rtl="0">
              <a:spcBef>
                <a:spcPts val="1600"/>
              </a:spcBef>
              <a:spcAft>
                <a:spcPts val="0"/>
              </a:spcAft>
              <a:buNone/>
            </a:pPr>
            <a:r>
              <a:t/>
            </a:r>
            <a:endParaRPr b="1"/>
          </a:p>
          <a:p>
            <a:pPr indent="0" lvl="0" marL="5943600">
              <a:spcBef>
                <a:spcPts val="1600"/>
              </a:spcBef>
              <a:spcAft>
                <a:spcPts val="1600"/>
              </a:spcAft>
              <a:buNone/>
            </a:pPr>
            <a:r>
              <a:rPr b="1" lang="en" u="sng">
                <a:solidFill>
                  <a:srgbClr val="000000"/>
                </a:solidFill>
                <a:hlinkClick r:id="rId3"/>
              </a:rPr>
              <a:t>Mas info</a:t>
            </a:r>
            <a:endParaRPr b="1">
              <a:solidFill>
                <a:srgbClr val="00000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5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lnSpc>
                <a:spcPct val="110000"/>
              </a:lnSpc>
              <a:spcBef>
                <a:spcPts val="0"/>
              </a:spcBef>
              <a:spcAft>
                <a:spcPts val="0"/>
              </a:spcAft>
              <a:buNone/>
            </a:pPr>
            <a:r>
              <a:rPr lang="en" sz="1500">
                <a:solidFill>
                  <a:srgbClr val="FFFFFF"/>
                </a:solidFill>
              </a:rPr>
              <a:t>Initial Coin Offering (ICO)</a:t>
            </a:r>
            <a:endParaRPr sz="1500">
              <a:solidFill>
                <a:srgbClr val="FFFFFF"/>
              </a:solidFill>
            </a:endParaRPr>
          </a:p>
          <a:p>
            <a:pPr indent="0" lvl="0" marL="0">
              <a:spcBef>
                <a:spcPts val="400"/>
              </a:spcBef>
              <a:spcAft>
                <a:spcPts val="0"/>
              </a:spcAft>
              <a:buNone/>
            </a:pPr>
            <a:r>
              <a:t/>
            </a:r>
            <a:endParaRPr/>
          </a:p>
        </p:txBody>
      </p:sp>
      <p:sp>
        <p:nvSpPr>
          <p:cNvPr id="392" name="Google Shape;392;p5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Montserrat"/>
                <a:ea typeface="Montserrat"/>
                <a:cs typeface="Montserrat"/>
                <a:sym typeface="Montserrat"/>
              </a:rPr>
              <a:t>A public, crowdfunded sale of cryptocurrency tokens to raise money for a project. Typically, company-specific tokens are offered in exchange for Bitcoin and Ethereum.</a:t>
            </a:r>
            <a:endParaRPr sz="1200">
              <a:solidFill>
                <a:srgbClr val="FFFFFF"/>
              </a:solidFill>
              <a:latin typeface="Montserrat"/>
              <a:ea typeface="Montserrat"/>
              <a:cs typeface="Montserrat"/>
              <a:sym typeface="Montserrat"/>
            </a:endParaRPr>
          </a:p>
          <a:p>
            <a:pPr indent="0" lvl="0" marL="0">
              <a:spcBef>
                <a:spcPts val="0"/>
              </a:spcBef>
              <a:spcAft>
                <a:spcPts val="1600"/>
              </a:spcAft>
              <a:buNone/>
            </a:pPr>
            <a:r>
              <a:t/>
            </a:r>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1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Es un problema </a:t>
            </a:r>
            <a:r>
              <a:rPr lang="en"/>
              <a:t>teórico</a:t>
            </a:r>
            <a:r>
              <a:rPr lang="en"/>
              <a:t> planteado en un </a:t>
            </a:r>
            <a:r>
              <a:rPr lang="en" u="sng">
                <a:solidFill>
                  <a:srgbClr val="000000"/>
                </a:solidFill>
                <a:hlinkClick r:id="rId3"/>
              </a:rPr>
              <a:t>paper</a:t>
            </a:r>
            <a:r>
              <a:rPr lang="en"/>
              <a:t> (Lamport, Shostack, Pace) de 1982, que es expresado en una experimento mental. El problema </a:t>
            </a:r>
            <a:r>
              <a:rPr lang="en"/>
              <a:t>teórico</a:t>
            </a:r>
            <a:r>
              <a:rPr lang="en"/>
              <a:t> </a:t>
            </a:r>
            <a:r>
              <a:rPr lang="en"/>
              <a:t>radica</a:t>
            </a:r>
            <a:r>
              <a:rPr lang="en"/>
              <a:t> en llegar a tener consistencia de </a:t>
            </a:r>
            <a:r>
              <a:rPr lang="en"/>
              <a:t>información</a:t>
            </a:r>
            <a:r>
              <a:rPr lang="en"/>
              <a:t> cuando no tenemos un sistema centralizado y es posible que alguno de las entidades (comandantes o lugartenientes en el experimento mental) otorguen </a:t>
            </a:r>
            <a:r>
              <a:rPr lang="en"/>
              <a:t>información</a:t>
            </a:r>
            <a:r>
              <a:rPr lang="en"/>
              <a:t> </a:t>
            </a:r>
            <a:r>
              <a:rPr lang="en"/>
              <a:t>errónea</a:t>
            </a:r>
            <a:r>
              <a:rPr lang="en"/>
              <a:t>. </a:t>
            </a:r>
            <a:endParaRPr/>
          </a:p>
          <a:p>
            <a:pPr indent="0" lvl="0" marL="0" rtl="0">
              <a:spcBef>
                <a:spcPts val="1600"/>
              </a:spcBef>
              <a:spcAft>
                <a:spcPts val="0"/>
              </a:spcAft>
              <a:buNone/>
            </a:pPr>
            <a:r>
              <a:rPr lang="en"/>
              <a:t>Problema </a:t>
            </a:r>
            <a:r>
              <a:rPr lang="en"/>
              <a:t>teórico</a:t>
            </a:r>
            <a:r>
              <a:rPr lang="en"/>
              <a:t>: </a:t>
            </a:r>
            <a:r>
              <a:rPr lang="en"/>
              <a:t>Generar consenso en una red distribuida la cual aloja agentes maliciosos</a:t>
            </a:r>
            <a:endParaRPr/>
          </a:p>
          <a:p>
            <a:pPr indent="0" lvl="0" marL="0" rtl="0">
              <a:spcBef>
                <a:spcPts val="1600"/>
              </a:spcBef>
              <a:spcAft>
                <a:spcPts val="0"/>
              </a:spcAft>
              <a:buNone/>
            </a:pPr>
            <a:r>
              <a:t/>
            </a:r>
            <a:endParaRPr/>
          </a:p>
          <a:p>
            <a:pPr indent="0" lvl="0" marL="0" rtl="0">
              <a:spcBef>
                <a:spcPts val="1600"/>
              </a:spcBef>
              <a:spcAft>
                <a:spcPts val="1600"/>
              </a:spcAft>
              <a:buNone/>
            </a:pPr>
            <a:r>
              <a:rPr lang="en" u="sng">
                <a:solidFill>
                  <a:srgbClr val="000000"/>
                </a:solidFill>
                <a:hlinkClick r:id="rId4"/>
              </a:rPr>
              <a:t>Video explicando el experimento mental </a:t>
            </a:r>
            <a:endParaRPr>
              <a:solidFill>
                <a:srgbClr val="000000"/>
              </a:solidFill>
            </a:endParaRPr>
          </a:p>
        </p:txBody>
      </p:sp>
      <p:sp>
        <p:nvSpPr>
          <p:cNvPr id="153" name="Google Shape;153;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t>(1.a) Problema de los generales bizantinos</a:t>
            </a:r>
            <a:endParaRPr b="1"/>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5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Aspectos Legales y Regulatorios Generales</a:t>
            </a:r>
            <a:endParaRPr baseline="30000"/>
          </a:p>
        </p:txBody>
      </p:sp>
      <p:sp>
        <p:nvSpPr>
          <p:cNvPr id="398" name="Google Shape;398;p52"/>
          <p:cNvSpPr txBox="1"/>
          <p:nvPr>
            <p:ph idx="1" type="body"/>
          </p:nvPr>
        </p:nvSpPr>
        <p:spPr>
          <a:xfrm>
            <a:off x="1297500" y="1567550"/>
            <a:ext cx="7038900" cy="3286500"/>
          </a:xfrm>
          <a:prstGeom prst="rect">
            <a:avLst/>
          </a:prstGeom>
        </p:spPr>
        <p:txBody>
          <a:bodyPr anchorCtr="0" anchor="t" bIns="91425" lIns="91425" spcFirstLastPara="1" rIns="91425" wrap="square" tIns="91425">
            <a:noAutofit/>
          </a:bodyPr>
          <a:lstStyle/>
          <a:p>
            <a:pPr indent="-304800" lvl="0" marL="457200" rtl="0">
              <a:spcBef>
                <a:spcPts val="0"/>
              </a:spcBef>
              <a:spcAft>
                <a:spcPts val="0"/>
              </a:spcAft>
              <a:buClr>
                <a:schemeClr val="lt1"/>
              </a:buClr>
              <a:buSzPts val="1200"/>
              <a:buFont typeface="Arial"/>
              <a:buChar char="●"/>
            </a:pPr>
            <a:r>
              <a:rPr lang="en" sz="1200">
                <a:latin typeface="Arial"/>
                <a:ea typeface="Arial"/>
                <a:cs typeface="Arial"/>
                <a:sym typeface="Arial"/>
              </a:rPr>
              <a:t>Global</a:t>
            </a:r>
            <a:endParaRPr sz="1200">
              <a:latin typeface="Arial"/>
              <a:ea typeface="Arial"/>
              <a:cs typeface="Arial"/>
              <a:sym typeface="Arial"/>
            </a:endParaRPr>
          </a:p>
          <a:p>
            <a:pPr indent="-304800" lvl="1" marL="914400" rtl="0">
              <a:spcBef>
                <a:spcPts val="0"/>
              </a:spcBef>
              <a:spcAft>
                <a:spcPts val="0"/>
              </a:spcAft>
              <a:buClr>
                <a:schemeClr val="lt1"/>
              </a:buClr>
              <a:buSzPts val="1200"/>
              <a:buFont typeface="Arial"/>
              <a:buChar char="○"/>
            </a:pPr>
            <a:r>
              <a:rPr lang="en" sz="1200">
                <a:latin typeface="Arial"/>
                <a:ea typeface="Arial"/>
                <a:cs typeface="Arial"/>
                <a:sym typeface="Arial"/>
              </a:rPr>
              <a:t>Bitcoin: moneda de curso legal según la jurisdicción</a:t>
            </a:r>
            <a:endParaRPr sz="1200">
              <a:latin typeface="Arial"/>
              <a:ea typeface="Arial"/>
              <a:cs typeface="Arial"/>
              <a:sym typeface="Arial"/>
            </a:endParaRPr>
          </a:p>
          <a:p>
            <a:pPr indent="-304800" lvl="1" marL="914400" rtl="0">
              <a:spcBef>
                <a:spcPts val="0"/>
              </a:spcBef>
              <a:spcAft>
                <a:spcPts val="0"/>
              </a:spcAft>
              <a:buClr>
                <a:schemeClr val="lt1"/>
              </a:buClr>
              <a:buSzPts val="1200"/>
              <a:buFont typeface="Arial"/>
              <a:buChar char="○"/>
            </a:pPr>
            <a:r>
              <a:rPr lang="en" sz="1200">
                <a:latin typeface="Arial"/>
                <a:ea typeface="Arial"/>
                <a:cs typeface="Arial"/>
                <a:sym typeface="Arial"/>
              </a:rPr>
              <a:t>Regulación de Exchanges: no hay acuerdo</a:t>
            </a:r>
            <a:endParaRPr sz="1200">
              <a:latin typeface="Arial"/>
              <a:ea typeface="Arial"/>
              <a:cs typeface="Arial"/>
              <a:sym typeface="Arial"/>
            </a:endParaRPr>
          </a:p>
          <a:p>
            <a:pPr indent="-304800" lvl="0" marL="457200" rtl="0">
              <a:spcBef>
                <a:spcPts val="0"/>
              </a:spcBef>
              <a:spcAft>
                <a:spcPts val="0"/>
              </a:spcAft>
              <a:buClr>
                <a:schemeClr val="lt1"/>
              </a:buClr>
              <a:buSzPts val="1200"/>
              <a:buFont typeface="Arial"/>
              <a:buChar char="●"/>
            </a:pPr>
            <a:r>
              <a:rPr lang="en" sz="1200">
                <a:latin typeface="Arial"/>
                <a:ea typeface="Arial"/>
                <a:cs typeface="Arial"/>
                <a:sym typeface="Arial"/>
              </a:rPr>
              <a:t>Japon</a:t>
            </a:r>
            <a:endParaRPr sz="1200">
              <a:latin typeface="Arial"/>
              <a:ea typeface="Arial"/>
              <a:cs typeface="Arial"/>
              <a:sym typeface="Arial"/>
            </a:endParaRPr>
          </a:p>
          <a:p>
            <a:pPr indent="-304800" lvl="1" marL="914400" rtl="0">
              <a:spcBef>
                <a:spcPts val="0"/>
              </a:spcBef>
              <a:spcAft>
                <a:spcPts val="0"/>
              </a:spcAft>
              <a:buClr>
                <a:schemeClr val="lt1"/>
              </a:buClr>
              <a:buSzPts val="1200"/>
              <a:buFont typeface="Arial"/>
              <a:buChar char="○"/>
            </a:pPr>
            <a:r>
              <a:rPr lang="en" sz="1200">
                <a:latin typeface="Arial"/>
                <a:ea typeface="Arial"/>
                <a:cs typeface="Arial"/>
                <a:sym typeface="Arial"/>
              </a:rPr>
              <a:t>Bitcoin: se puede usar como moneda de curso legal</a:t>
            </a:r>
            <a:endParaRPr sz="1200">
              <a:latin typeface="Arial"/>
              <a:ea typeface="Arial"/>
              <a:cs typeface="Arial"/>
              <a:sym typeface="Arial"/>
            </a:endParaRPr>
          </a:p>
          <a:p>
            <a:pPr indent="-304800" lvl="1" marL="914400" rtl="0">
              <a:spcBef>
                <a:spcPts val="0"/>
              </a:spcBef>
              <a:spcAft>
                <a:spcPts val="0"/>
              </a:spcAft>
              <a:buClr>
                <a:schemeClr val="lt1"/>
              </a:buClr>
              <a:buSzPts val="1200"/>
              <a:buFont typeface="Arial"/>
              <a:buChar char="○"/>
            </a:pPr>
            <a:r>
              <a:rPr lang="en" sz="1200">
                <a:latin typeface="Arial"/>
                <a:ea typeface="Arial"/>
                <a:cs typeface="Arial"/>
                <a:sym typeface="Arial"/>
              </a:rPr>
              <a:t>Exchanges: son legales y tienen que registrarse en la agencia de servicios financieros</a:t>
            </a:r>
            <a:endParaRPr sz="1200">
              <a:latin typeface="Arial"/>
              <a:ea typeface="Arial"/>
              <a:cs typeface="Arial"/>
              <a:sym typeface="Arial"/>
            </a:endParaRPr>
          </a:p>
          <a:p>
            <a:pPr indent="-304800" lvl="0" marL="457200" rtl="0">
              <a:spcBef>
                <a:spcPts val="0"/>
              </a:spcBef>
              <a:spcAft>
                <a:spcPts val="0"/>
              </a:spcAft>
              <a:buClr>
                <a:schemeClr val="lt1"/>
              </a:buClr>
              <a:buSzPts val="1200"/>
              <a:buFont typeface="Arial"/>
              <a:buChar char="●"/>
            </a:pPr>
            <a:r>
              <a:rPr lang="en" sz="1200">
                <a:latin typeface="Arial"/>
                <a:ea typeface="Arial"/>
                <a:cs typeface="Arial"/>
                <a:sym typeface="Arial"/>
              </a:rPr>
              <a:t>Estados Unidos</a:t>
            </a:r>
            <a:endParaRPr sz="1200">
              <a:latin typeface="Arial"/>
              <a:ea typeface="Arial"/>
              <a:cs typeface="Arial"/>
              <a:sym typeface="Arial"/>
            </a:endParaRPr>
          </a:p>
          <a:p>
            <a:pPr indent="-304800" lvl="1" marL="914400" rtl="0">
              <a:spcBef>
                <a:spcPts val="0"/>
              </a:spcBef>
              <a:spcAft>
                <a:spcPts val="0"/>
              </a:spcAft>
              <a:buClr>
                <a:schemeClr val="lt1"/>
              </a:buClr>
              <a:buSzPts val="1200"/>
              <a:buFont typeface="Arial"/>
              <a:buChar char="○"/>
            </a:pPr>
            <a:r>
              <a:rPr lang="en" sz="1200">
                <a:latin typeface="Arial"/>
                <a:ea typeface="Arial"/>
                <a:cs typeface="Arial"/>
                <a:sym typeface="Arial"/>
              </a:rPr>
              <a:t>Bitcoin: no es una moneda de curso legal</a:t>
            </a:r>
            <a:endParaRPr sz="1200">
              <a:latin typeface="Arial"/>
              <a:ea typeface="Arial"/>
              <a:cs typeface="Arial"/>
              <a:sym typeface="Arial"/>
            </a:endParaRPr>
          </a:p>
          <a:p>
            <a:pPr indent="-304800" lvl="1" marL="914400" rtl="0">
              <a:spcBef>
                <a:spcPts val="0"/>
              </a:spcBef>
              <a:spcAft>
                <a:spcPts val="0"/>
              </a:spcAft>
              <a:buClr>
                <a:schemeClr val="lt1"/>
              </a:buClr>
              <a:buSzPts val="1200"/>
              <a:buFont typeface="Arial"/>
              <a:buChar char="○"/>
            </a:pPr>
            <a:r>
              <a:rPr lang="en" sz="1200">
                <a:latin typeface="Arial"/>
                <a:ea typeface="Arial"/>
                <a:cs typeface="Arial"/>
                <a:sym typeface="Arial"/>
              </a:rPr>
              <a:t>Exchanges: depende del estado</a:t>
            </a:r>
            <a:endParaRPr sz="1200">
              <a:latin typeface="Arial"/>
              <a:ea typeface="Arial"/>
              <a:cs typeface="Arial"/>
              <a:sym typeface="Arial"/>
            </a:endParaRPr>
          </a:p>
          <a:p>
            <a:pPr indent="-304800" lvl="0" marL="457200" rtl="0">
              <a:spcBef>
                <a:spcPts val="0"/>
              </a:spcBef>
              <a:spcAft>
                <a:spcPts val="0"/>
              </a:spcAft>
              <a:buClr>
                <a:schemeClr val="lt1"/>
              </a:buClr>
              <a:buSzPts val="1200"/>
              <a:buFont typeface="Arial"/>
              <a:buChar char="●"/>
            </a:pPr>
            <a:r>
              <a:rPr lang="en" sz="1200">
                <a:latin typeface="Arial"/>
                <a:ea typeface="Arial"/>
                <a:cs typeface="Arial"/>
                <a:sym typeface="Arial"/>
              </a:rPr>
              <a:t>Union Europea</a:t>
            </a:r>
            <a:endParaRPr sz="1200">
              <a:latin typeface="Arial"/>
              <a:ea typeface="Arial"/>
              <a:cs typeface="Arial"/>
              <a:sym typeface="Arial"/>
            </a:endParaRPr>
          </a:p>
          <a:p>
            <a:pPr indent="-304800" lvl="1" marL="914400" rtl="0">
              <a:spcBef>
                <a:spcPts val="0"/>
              </a:spcBef>
              <a:spcAft>
                <a:spcPts val="0"/>
              </a:spcAft>
              <a:buClr>
                <a:schemeClr val="lt1"/>
              </a:buClr>
              <a:buSzPts val="1200"/>
              <a:buFont typeface="Arial"/>
              <a:buChar char="○"/>
            </a:pPr>
            <a:r>
              <a:rPr lang="en" sz="1200">
                <a:latin typeface="Arial"/>
                <a:ea typeface="Arial"/>
                <a:cs typeface="Arial"/>
                <a:sym typeface="Arial"/>
              </a:rPr>
              <a:t>Bitcoin: no es una moneda de curso legal</a:t>
            </a:r>
            <a:endParaRPr sz="1200">
              <a:latin typeface="Arial"/>
              <a:ea typeface="Arial"/>
              <a:cs typeface="Arial"/>
              <a:sym typeface="Arial"/>
            </a:endParaRPr>
          </a:p>
          <a:p>
            <a:pPr indent="-304800" lvl="1" marL="914400" rtl="0">
              <a:spcBef>
                <a:spcPts val="0"/>
              </a:spcBef>
              <a:spcAft>
                <a:spcPts val="0"/>
              </a:spcAft>
              <a:buClr>
                <a:schemeClr val="lt1"/>
              </a:buClr>
              <a:buSzPts val="1200"/>
              <a:buFont typeface="Arial"/>
              <a:buChar char="○"/>
            </a:pPr>
            <a:r>
              <a:rPr lang="en" sz="1200">
                <a:latin typeface="Arial"/>
                <a:ea typeface="Arial"/>
                <a:cs typeface="Arial"/>
                <a:sym typeface="Arial"/>
              </a:rPr>
              <a:t>Exchanges: depende del pais miembro</a:t>
            </a:r>
            <a:endParaRPr sz="1200">
              <a:latin typeface="Arial"/>
              <a:ea typeface="Arial"/>
              <a:cs typeface="Arial"/>
              <a:sym typeface="Arial"/>
            </a:endParaRPr>
          </a:p>
          <a:p>
            <a:pPr indent="0" lvl="0" marL="0" rtl="0">
              <a:spcBef>
                <a:spcPts val="1600"/>
              </a:spcBef>
              <a:spcAft>
                <a:spcPts val="0"/>
              </a:spcAft>
              <a:buNone/>
            </a:pPr>
            <a:r>
              <a:rPr lang="en" sz="1200">
                <a:latin typeface="Arial"/>
                <a:ea typeface="Arial"/>
                <a:cs typeface="Arial"/>
                <a:sym typeface="Arial"/>
              </a:rPr>
              <a:t>Fuente: https://www.cnbc.com/2018/03/27/a-complete-guide-to-cyprocurrency-regulations-around-the-world.html</a:t>
            </a:r>
            <a:endParaRPr sz="1200">
              <a:latin typeface="Arial"/>
              <a:ea typeface="Arial"/>
              <a:cs typeface="Arial"/>
              <a:sym typeface="Arial"/>
            </a:endParaRPr>
          </a:p>
          <a:p>
            <a:pPr indent="0" lvl="0" marL="457200" rtl="0">
              <a:spcBef>
                <a:spcPts val="1600"/>
              </a:spcBef>
              <a:spcAft>
                <a:spcPts val="1600"/>
              </a:spcAft>
              <a:buNone/>
            </a:pPr>
            <a:r>
              <a:t/>
            </a:r>
            <a:endParaRPr sz="1200">
              <a:solidFill>
                <a:srgbClr val="595959"/>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5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Aspectos Legales y Regulatorios</a:t>
            </a:r>
            <a:endParaRPr baseline="30000"/>
          </a:p>
        </p:txBody>
      </p:sp>
      <p:sp>
        <p:nvSpPr>
          <p:cNvPr id="404" name="Google Shape;404;p53"/>
          <p:cNvSpPr txBox="1"/>
          <p:nvPr>
            <p:ph idx="1" type="body"/>
          </p:nvPr>
        </p:nvSpPr>
        <p:spPr>
          <a:xfrm>
            <a:off x="1297500" y="1567550"/>
            <a:ext cx="7038900" cy="3286500"/>
          </a:xfrm>
          <a:prstGeom prst="rect">
            <a:avLst/>
          </a:prstGeom>
        </p:spPr>
        <p:txBody>
          <a:bodyPr anchorCtr="0" anchor="t" bIns="91425" lIns="91425" spcFirstLastPara="1" rIns="91425" wrap="square" tIns="91425">
            <a:noAutofit/>
          </a:bodyPr>
          <a:lstStyle/>
          <a:p>
            <a:pPr indent="-304800" lvl="0" marL="457200" rtl="0">
              <a:spcBef>
                <a:spcPts val="0"/>
              </a:spcBef>
              <a:spcAft>
                <a:spcPts val="0"/>
              </a:spcAft>
              <a:buClr>
                <a:schemeClr val="lt1"/>
              </a:buClr>
              <a:buSzPts val="1200"/>
              <a:buFont typeface="Arial"/>
              <a:buChar char="●"/>
            </a:pPr>
            <a:r>
              <a:rPr lang="en" sz="1200">
                <a:latin typeface="Arial"/>
                <a:ea typeface="Arial"/>
                <a:cs typeface="Arial"/>
                <a:sym typeface="Arial"/>
              </a:rPr>
              <a:t>Reino Unido</a:t>
            </a:r>
            <a:endParaRPr sz="1200">
              <a:latin typeface="Arial"/>
              <a:ea typeface="Arial"/>
              <a:cs typeface="Arial"/>
              <a:sym typeface="Arial"/>
            </a:endParaRPr>
          </a:p>
          <a:p>
            <a:pPr indent="-304800" lvl="1" marL="914400" rtl="0">
              <a:spcBef>
                <a:spcPts val="0"/>
              </a:spcBef>
              <a:spcAft>
                <a:spcPts val="0"/>
              </a:spcAft>
              <a:buClr>
                <a:schemeClr val="lt1"/>
              </a:buClr>
              <a:buSzPts val="1200"/>
              <a:buFont typeface="Arial"/>
              <a:buChar char="○"/>
            </a:pPr>
            <a:r>
              <a:rPr lang="en" sz="1200">
                <a:latin typeface="Arial"/>
                <a:ea typeface="Arial"/>
                <a:cs typeface="Arial"/>
                <a:sym typeface="Arial"/>
              </a:rPr>
              <a:t>Bitcoin: no es moneda de curso legal</a:t>
            </a:r>
            <a:endParaRPr sz="1200">
              <a:latin typeface="Arial"/>
              <a:ea typeface="Arial"/>
              <a:cs typeface="Arial"/>
              <a:sym typeface="Arial"/>
            </a:endParaRPr>
          </a:p>
          <a:p>
            <a:pPr indent="-304800" lvl="1" marL="914400" rtl="0">
              <a:spcBef>
                <a:spcPts val="0"/>
              </a:spcBef>
              <a:spcAft>
                <a:spcPts val="0"/>
              </a:spcAft>
              <a:buClr>
                <a:schemeClr val="lt1"/>
              </a:buClr>
              <a:buSzPts val="1200"/>
              <a:buFont typeface="Arial"/>
              <a:buChar char="○"/>
            </a:pPr>
            <a:r>
              <a:rPr lang="en" sz="1200">
                <a:latin typeface="Arial"/>
                <a:ea typeface="Arial"/>
                <a:cs typeface="Arial"/>
                <a:sym typeface="Arial"/>
              </a:rPr>
              <a:t>Regulación de Exchanges: deben registrarse con el agente regulador</a:t>
            </a:r>
            <a:endParaRPr sz="1200">
              <a:latin typeface="Arial"/>
              <a:ea typeface="Arial"/>
              <a:cs typeface="Arial"/>
              <a:sym typeface="Arial"/>
            </a:endParaRPr>
          </a:p>
          <a:p>
            <a:pPr indent="-304800" lvl="0" marL="457200" rtl="0">
              <a:spcBef>
                <a:spcPts val="0"/>
              </a:spcBef>
              <a:spcAft>
                <a:spcPts val="0"/>
              </a:spcAft>
              <a:buClr>
                <a:schemeClr val="lt1"/>
              </a:buClr>
              <a:buSzPts val="1200"/>
              <a:buFont typeface="Arial"/>
              <a:buChar char="●"/>
            </a:pPr>
            <a:r>
              <a:rPr lang="en" sz="1200">
                <a:latin typeface="Arial"/>
                <a:ea typeface="Arial"/>
                <a:cs typeface="Arial"/>
                <a:sym typeface="Arial"/>
              </a:rPr>
              <a:t>Corea del Sur</a:t>
            </a:r>
            <a:endParaRPr sz="1200">
              <a:latin typeface="Arial"/>
              <a:ea typeface="Arial"/>
              <a:cs typeface="Arial"/>
              <a:sym typeface="Arial"/>
            </a:endParaRPr>
          </a:p>
          <a:p>
            <a:pPr indent="-304800" lvl="1" marL="914400" rtl="0">
              <a:spcBef>
                <a:spcPts val="0"/>
              </a:spcBef>
              <a:spcAft>
                <a:spcPts val="0"/>
              </a:spcAft>
              <a:buClr>
                <a:schemeClr val="lt1"/>
              </a:buClr>
              <a:buSzPts val="1200"/>
              <a:buFont typeface="Arial"/>
              <a:buChar char="○"/>
            </a:pPr>
            <a:r>
              <a:rPr lang="en" sz="1200">
                <a:latin typeface="Arial"/>
                <a:ea typeface="Arial"/>
                <a:cs typeface="Arial"/>
                <a:sym typeface="Arial"/>
              </a:rPr>
              <a:t>Bitcoin: no se puede usar como moneda de curso legal</a:t>
            </a:r>
            <a:endParaRPr sz="1200">
              <a:latin typeface="Arial"/>
              <a:ea typeface="Arial"/>
              <a:cs typeface="Arial"/>
              <a:sym typeface="Arial"/>
            </a:endParaRPr>
          </a:p>
          <a:p>
            <a:pPr indent="-304800" lvl="1" marL="914400" rtl="0">
              <a:spcBef>
                <a:spcPts val="0"/>
              </a:spcBef>
              <a:spcAft>
                <a:spcPts val="0"/>
              </a:spcAft>
              <a:buClr>
                <a:schemeClr val="lt1"/>
              </a:buClr>
              <a:buSzPts val="1200"/>
              <a:buFont typeface="Arial"/>
              <a:buChar char="○"/>
            </a:pPr>
            <a:r>
              <a:rPr lang="en" sz="1200">
                <a:latin typeface="Arial"/>
                <a:ea typeface="Arial"/>
                <a:cs typeface="Arial"/>
                <a:sym typeface="Arial"/>
              </a:rPr>
              <a:t>Exchanges: deben registrarse en la autoridad financiera</a:t>
            </a:r>
            <a:endParaRPr sz="1200">
              <a:latin typeface="Arial"/>
              <a:ea typeface="Arial"/>
              <a:cs typeface="Arial"/>
              <a:sym typeface="Arial"/>
            </a:endParaRPr>
          </a:p>
          <a:p>
            <a:pPr indent="-304800" lvl="0" marL="457200" rtl="0">
              <a:spcBef>
                <a:spcPts val="0"/>
              </a:spcBef>
              <a:spcAft>
                <a:spcPts val="0"/>
              </a:spcAft>
              <a:buClr>
                <a:schemeClr val="lt1"/>
              </a:buClr>
              <a:buSzPts val="1200"/>
              <a:buFont typeface="Arial"/>
              <a:buChar char="●"/>
            </a:pPr>
            <a:r>
              <a:rPr lang="en" sz="1200">
                <a:latin typeface="Arial"/>
                <a:ea typeface="Arial"/>
                <a:cs typeface="Arial"/>
                <a:sym typeface="Arial"/>
              </a:rPr>
              <a:t>China</a:t>
            </a:r>
            <a:endParaRPr sz="1200">
              <a:latin typeface="Arial"/>
              <a:ea typeface="Arial"/>
              <a:cs typeface="Arial"/>
              <a:sym typeface="Arial"/>
            </a:endParaRPr>
          </a:p>
          <a:p>
            <a:pPr indent="-304800" lvl="1" marL="914400" rtl="0">
              <a:spcBef>
                <a:spcPts val="0"/>
              </a:spcBef>
              <a:spcAft>
                <a:spcPts val="0"/>
              </a:spcAft>
              <a:buClr>
                <a:schemeClr val="lt1"/>
              </a:buClr>
              <a:buSzPts val="1200"/>
              <a:buFont typeface="Arial"/>
              <a:buChar char="○"/>
            </a:pPr>
            <a:r>
              <a:rPr lang="en" sz="1200">
                <a:latin typeface="Arial"/>
                <a:ea typeface="Arial"/>
                <a:cs typeface="Arial"/>
                <a:sym typeface="Arial"/>
              </a:rPr>
              <a:t>Bitcoin: no es una moneda de curso legal</a:t>
            </a:r>
            <a:endParaRPr sz="1200">
              <a:latin typeface="Arial"/>
              <a:ea typeface="Arial"/>
              <a:cs typeface="Arial"/>
              <a:sym typeface="Arial"/>
            </a:endParaRPr>
          </a:p>
          <a:p>
            <a:pPr indent="-304800" lvl="1" marL="914400" rtl="0">
              <a:spcBef>
                <a:spcPts val="0"/>
              </a:spcBef>
              <a:spcAft>
                <a:spcPts val="0"/>
              </a:spcAft>
              <a:buClr>
                <a:schemeClr val="lt1"/>
              </a:buClr>
              <a:buSzPts val="1200"/>
              <a:buFont typeface="Arial"/>
              <a:buChar char="○"/>
            </a:pPr>
            <a:r>
              <a:rPr lang="en" sz="1200">
                <a:latin typeface="Arial"/>
                <a:ea typeface="Arial"/>
                <a:cs typeface="Arial"/>
                <a:sym typeface="Arial"/>
              </a:rPr>
              <a:t>Exchanges: son ilegales</a:t>
            </a:r>
            <a:endParaRPr sz="1200">
              <a:latin typeface="Arial"/>
              <a:ea typeface="Arial"/>
              <a:cs typeface="Arial"/>
              <a:sym typeface="Arial"/>
            </a:endParaRPr>
          </a:p>
          <a:p>
            <a:pPr indent="-304800" lvl="0" marL="457200" rtl="0">
              <a:spcBef>
                <a:spcPts val="0"/>
              </a:spcBef>
              <a:spcAft>
                <a:spcPts val="0"/>
              </a:spcAft>
              <a:buClr>
                <a:schemeClr val="lt1"/>
              </a:buClr>
              <a:buSzPts val="1200"/>
              <a:buFont typeface="Arial"/>
              <a:buChar char="●"/>
            </a:pPr>
            <a:r>
              <a:rPr lang="en" sz="1200">
                <a:latin typeface="Arial"/>
                <a:ea typeface="Arial"/>
                <a:cs typeface="Arial"/>
                <a:sym typeface="Arial"/>
              </a:rPr>
              <a:t>India</a:t>
            </a:r>
            <a:endParaRPr sz="1200">
              <a:latin typeface="Arial"/>
              <a:ea typeface="Arial"/>
              <a:cs typeface="Arial"/>
              <a:sym typeface="Arial"/>
            </a:endParaRPr>
          </a:p>
          <a:p>
            <a:pPr indent="-304800" lvl="1" marL="914400" rtl="0">
              <a:spcBef>
                <a:spcPts val="0"/>
              </a:spcBef>
              <a:spcAft>
                <a:spcPts val="0"/>
              </a:spcAft>
              <a:buClr>
                <a:schemeClr val="lt1"/>
              </a:buClr>
              <a:buSzPts val="1200"/>
              <a:buFont typeface="Arial"/>
              <a:buChar char="○"/>
            </a:pPr>
            <a:r>
              <a:rPr lang="en" sz="1200">
                <a:latin typeface="Arial"/>
                <a:ea typeface="Arial"/>
                <a:cs typeface="Arial"/>
                <a:sym typeface="Arial"/>
              </a:rPr>
              <a:t>Bitcoin: no es una moneda de curso legal</a:t>
            </a:r>
            <a:endParaRPr sz="1200">
              <a:latin typeface="Arial"/>
              <a:ea typeface="Arial"/>
              <a:cs typeface="Arial"/>
              <a:sym typeface="Arial"/>
            </a:endParaRPr>
          </a:p>
          <a:p>
            <a:pPr indent="-304800" lvl="1" marL="914400" rtl="0">
              <a:spcBef>
                <a:spcPts val="0"/>
              </a:spcBef>
              <a:spcAft>
                <a:spcPts val="0"/>
              </a:spcAft>
              <a:buClr>
                <a:schemeClr val="lt1"/>
              </a:buClr>
              <a:buSzPts val="1200"/>
              <a:buFont typeface="Arial"/>
              <a:buChar char="○"/>
            </a:pPr>
            <a:r>
              <a:rPr lang="en" sz="1200">
                <a:latin typeface="Arial"/>
                <a:ea typeface="Arial"/>
                <a:cs typeface="Arial"/>
                <a:sym typeface="Arial"/>
              </a:rPr>
              <a:t>Exchanges: son actualmente legales y estan estudiando leyes que los regulen. </a:t>
            </a:r>
            <a:endParaRPr sz="1200">
              <a:latin typeface="Arial"/>
              <a:ea typeface="Arial"/>
              <a:cs typeface="Arial"/>
              <a:sym typeface="Arial"/>
            </a:endParaRPr>
          </a:p>
          <a:p>
            <a:pPr indent="0" lvl="0" marL="0" rtl="0">
              <a:spcBef>
                <a:spcPts val="1600"/>
              </a:spcBef>
              <a:spcAft>
                <a:spcPts val="1600"/>
              </a:spcAft>
              <a:buNone/>
            </a:pPr>
            <a:r>
              <a:t/>
            </a:r>
            <a:endParaRPr sz="1200">
              <a:solidFill>
                <a:srgbClr val="595959"/>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5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Criptoactivos</a:t>
            </a:r>
            <a:endParaRPr baseline="30000"/>
          </a:p>
        </p:txBody>
      </p:sp>
      <p:sp>
        <p:nvSpPr>
          <p:cNvPr id="410" name="Google Shape;410;p54"/>
          <p:cNvSpPr txBox="1"/>
          <p:nvPr>
            <p:ph idx="1" type="body"/>
          </p:nvPr>
        </p:nvSpPr>
        <p:spPr>
          <a:xfrm>
            <a:off x="1297500" y="1567550"/>
            <a:ext cx="7038900" cy="3286500"/>
          </a:xfrm>
          <a:prstGeom prst="rect">
            <a:avLst/>
          </a:prstGeom>
        </p:spPr>
        <p:txBody>
          <a:bodyPr anchorCtr="0" anchor="t" bIns="91425" lIns="91425" spcFirstLastPara="1" rIns="91425" wrap="square" tIns="91425">
            <a:noAutofit/>
          </a:bodyPr>
          <a:lstStyle/>
          <a:p>
            <a:pPr indent="-304800" lvl="0" marL="457200" rtl="0">
              <a:spcBef>
                <a:spcPts val="0"/>
              </a:spcBef>
              <a:spcAft>
                <a:spcPts val="0"/>
              </a:spcAft>
              <a:buClr>
                <a:schemeClr val="lt1"/>
              </a:buClr>
              <a:buSzPts val="1200"/>
              <a:buFont typeface="Arial"/>
              <a:buAutoNum type="arabicPeriod"/>
            </a:pPr>
            <a:r>
              <a:rPr lang="en" sz="1200">
                <a:latin typeface="Arial"/>
                <a:ea typeface="Arial"/>
                <a:cs typeface="Arial"/>
                <a:sym typeface="Arial"/>
              </a:rPr>
              <a:t>Bitcoin</a:t>
            </a:r>
            <a:endParaRPr sz="1200">
              <a:latin typeface="Arial"/>
              <a:ea typeface="Arial"/>
              <a:cs typeface="Arial"/>
              <a:sym typeface="Arial"/>
            </a:endParaRPr>
          </a:p>
          <a:p>
            <a:pPr indent="-304800" lvl="1" marL="914400" rtl="0">
              <a:spcBef>
                <a:spcPts val="0"/>
              </a:spcBef>
              <a:spcAft>
                <a:spcPts val="0"/>
              </a:spcAft>
              <a:buClr>
                <a:schemeClr val="lt1"/>
              </a:buClr>
              <a:buSzPts val="1200"/>
              <a:buFont typeface="Arial"/>
              <a:buAutoNum type="alphaLcPeriod"/>
            </a:pPr>
            <a:r>
              <a:rPr lang="en" sz="1200">
                <a:latin typeface="Arial"/>
                <a:ea typeface="Arial"/>
                <a:cs typeface="Arial"/>
                <a:sym typeface="Arial"/>
              </a:rPr>
              <a:t>Es considerado en general un activo (asset) y no una moneda</a:t>
            </a:r>
            <a:endParaRPr sz="1200">
              <a:latin typeface="Arial"/>
              <a:ea typeface="Arial"/>
              <a:cs typeface="Arial"/>
              <a:sym typeface="Arial"/>
            </a:endParaRPr>
          </a:p>
          <a:p>
            <a:pPr indent="-304800" lvl="1" marL="914400" rtl="0">
              <a:spcBef>
                <a:spcPts val="0"/>
              </a:spcBef>
              <a:spcAft>
                <a:spcPts val="0"/>
              </a:spcAft>
              <a:buClr>
                <a:srgbClr val="595959"/>
              </a:buClr>
              <a:buSzPts val="1200"/>
              <a:buFont typeface="Arial"/>
              <a:buAutoNum type="alphaLcPeriod"/>
            </a:pPr>
            <a:r>
              <a:rPr lang="en" sz="1200">
                <a:latin typeface="Arial"/>
                <a:ea typeface="Arial"/>
                <a:cs typeface="Arial"/>
                <a:sym typeface="Arial"/>
              </a:rPr>
              <a:t>No tienen los atributos de una moneda de </a:t>
            </a:r>
            <a:r>
              <a:rPr lang="en" sz="1200">
                <a:latin typeface="Arial"/>
                <a:ea typeface="Arial"/>
                <a:cs typeface="Arial"/>
                <a:sym typeface="Arial"/>
              </a:rPr>
              <a:t>soberanía</a:t>
            </a:r>
            <a:r>
              <a:rPr lang="en" sz="1200">
                <a:latin typeface="Arial"/>
                <a:ea typeface="Arial"/>
                <a:cs typeface="Arial"/>
                <a:sym typeface="Arial"/>
              </a:rPr>
              <a:t> nacional</a:t>
            </a:r>
            <a:endParaRPr sz="1200">
              <a:latin typeface="Arial"/>
              <a:ea typeface="Arial"/>
              <a:cs typeface="Arial"/>
              <a:sym typeface="Arial"/>
            </a:endParaRPr>
          </a:p>
          <a:p>
            <a:pPr indent="-304800" lvl="1" marL="914400" rtl="0">
              <a:spcBef>
                <a:spcPts val="0"/>
              </a:spcBef>
              <a:spcAft>
                <a:spcPts val="0"/>
              </a:spcAft>
              <a:buClr>
                <a:srgbClr val="595959"/>
              </a:buClr>
              <a:buSzPts val="1200"/>
              <a:buFont typeface="Arial"/>
              <a:buAutoNum type="alphaLcPeriod"/>
            </a:pPr>
            <a:r>
              <a:rPr lang="en" sz="1200">
                <a:latin typeface="Arial"/>
                <a:ea typeface="Arial"/>
                <a:cs typeface="Arial"/>
                <a:sym typeface="Arial"/>
              </a:rPr>
              <a:t>Se aplican los mismos impuestos que a un activo</a:t>
            </a:r>
            <a:endParaRPr sz="1200">
              <a:latin typeface="Arial"/>
              <a:ea typeface="Arial"/>
              <a:cs typeface="Arial"/>
              <a:sym typeface="Arial"/>
            </a:endParaRPr>
          </a:p>
          <a:p>
            <a:pPr indent="-304800" lvl="0" marL="457200" rtl="0">
              <a:spcBef>
                <a:spcPts val="0"/>
              </a:spcBef>
              <a:spcAft>
                <a:spcPts val="0"/>
              </a:spcAft>
              <a:buClr>
                <a:srgbClr val="595959"/>
              </a:buClr>
              <a:buSzPts val="1200"/>
              <a:buFont typeface="Arial"/>
              <a:buAutoNum type="arabicPeriod"/>
            </a:pPr>
            <a:r>
              <a:rPr lang="en" sz="1200">
                <a:latin typeface="Arial"/>
                <a:ea typeface="Arial"/>
                <a:cs typeface="Arial"/>
                <a:sym typeface="Arial"/>
              </a:rPr>
              <a:t>Ethereum</a:t>
            </a:r>
            <a:endParaRPr sz="1200">
              <a:latin typeface="Arial"/>
              <a:ea typeface="Arial"/>
              <a:cs typeface="Arial"/>
              <a:sym typeface="Arial"/>
            </a:endParaRPr>
          </a:p>
          <a:p>
            <a:pPr indent="-304800" lvl="1" marL="914400" rtl="0">
              <a:spcBef>
                <a:spcPts val="0"/>
              </a:spcBef>
              <a:spcAft>
                <a:spcPts val="0"/>
              </a:spcAft>
              <a:buClr>
                <a:srgbClr val="595959"/>
              </a:buClr>
              <a:buSzPts val="1200"/>
              <a:buFont typeface="Arial"/>
              <a:buAutoNum type="alphaLcPeriod"/>
            </a:pPr>
            <a:r>
              <a:rPr lang="en" sz="1200">
                <a:latin typeface="Arial"/>
                <a:ea typeface="Arial"/>
                <a:cs typeface="Arial"/>
                <a:sym typeface="Arial"/>
              </a:rPr>
              <a:t>No es un security</a:t>
            </a:r>
            <a:endParaRPr sz="1200">
              <a:latin typeface="Arial"/>
              <a:ea typeface="Arial"/>
              <a:cs typeface="Arial"/>
              <a:sym typeface="Arial"/>
            </a:endParaRPr>
          </a:p>
          <a:p>
            <a:pPr indent="-304800" lvl="1" marL="914400" rtl="0">
              <a:spcBef>
                <a:spcPts val="0"/>
              </a:spcBef>
              <a:spcAft>
                <a:spcPts val="0"/>
              </a:spcAft>
              <a:buClr>
                <a:srgbClr val="595959"/>
              </a:buClr>
              <a:buSzPts val="1200"/>
              <a:buFont typeface="Arial"/>
              <a:buAutoNum type="alphaLcPeriod"/>
            </a:pPr>
            <a:r>
              <a:rPr lang="en" sz="1200">
                <a:latin typeface="Arial"/>
                <a:ea typeface="Arial"/>
                <a:cs typeface="Arial"/>
                <a:sym typeface="Arial"/>
              </a:rPr>
              <a:t>La red es suficientemente descentralizada entonces no hay un ownership</a:t>
            </a:r>
            <a:endParaRPr sz="1200">
              <a:latin typeface="Arial"/>
              <a:ea typeface="Arial"/>
              <a:cs typeface="Arial"/>
              <a:sym typeface="Arial"/>
            </a:endParaRPr>
          </a:p>
          <a:p>
            <a:pPr indent="-304800" lvl="0" marL="457200" rtl="0">
              <a:spcBef>
                <a:spcPts val="0"/>
              </a:spcBef>
              <a:spcAft>
                <a:spcPts val="0"/>
              </a:spcAft>
              <a:buClr>
                <a:srgbClr val="595959"/>
              </a:buClr>
              <a:buSzPts val="1200"/>
              <a:buFont typeface="Arial"/>
              <a:buAutoNum type="arabicPeriod"/>
            </a:pPr>
            <a:r>
              <a:rPr lang="en" sz="1200">
                <a:latin typeface="Arial"/>
                <a:ea typeface="Arial"/>
                <a:cs typeface="Arial"/>
                <a:sym typeface="Arial"/>
              </a:rPr>
              <a:t>Otras</a:t>
            </a:r>
            <a:endParaRPr sz="1200">
              <a:latin typeface="Arial"/>
              <a:ea typeface="Arial"/>
              <a:cs typeface="Arial"/>
              <a:sym typeface="Arial"/>
            </a:endParaRPr>
          </a:p>
          <a:p>
            <a:pPr indent="-304800" lvl="1" marL="914400" rtl="0">
              <a:spcBef>
                <a:spcPts val="0"/>
              </a:spcBef>
              <a:spcAft>
                <a:spcPts val="0"/>
              </a:spcAft>
              <a:buClr>
                <a:srgbClr val="595959"/>
              </a:buClr>
              <a:buSzPts val="1200"/>
              <a:buFont typeface="Arial"/>
              <a:buAutoNum type="alphaLcPeriod"/>
            </a:pPr>
            <a:r>
              <a:rPr lang="en" sz="1200">
                <a:latin typeface="Arial"/>
                <a:ea typeface="Arial"/>
                <a:cs typeface="Arial"/>
                <a:sym typeface="Arial"/>
              </a:rPr>
              <a:t>No tienen consideraciones particulares pero los reguladores </a:t>
            </a:r>
            <a:r>
              <a:rPr lang="en" sz="1200">
                <a:latin typeface="Arial"/>
                <a:ea typeface="Arial"/>
                <a:cs typeface="Arial"/>
                <a:sym typeface="Arial"/>
              </a:rPr>
              <a:t>actúan</a:t>
            </a:r>
            <a:r>
              <a:rPr lang="en" sz="1200">
                <a:latin typeface="Arial"/>
                <a:ea typeface="Arial"/>
                <a:cs typeface="Arial"/>
                <a:sym typeface="Arial"/>
              </a:rPr>
              <a:t> frente a casos </a:t>
            </a:r>
            <a:r>
              <a:rPr lang="en" sz="1200">
                <a:latin typeface="Arial"/>
                <a:ea typeface="Arial"/>
                <a:cs typeface="Arial"/>
                <a:sym typeface="Arial"/>
              </a:rPr>
              <a:t>específicos</a:t>
            </a:r>
            <a:endParaRPr sz="1200">
              <a:latin typeface="Arial"/>
              <a:ea typeface="Arial"/>
              <a:cs typeface="Arial"/>
              <a:sym typeface="Arial"/>
            </a:endParaRPr>
          </a:p>
          <a:p>
            <a:pPr indent="-304800" lvl="0" marL="457200" rtl="0">
              <a:spcBef>
                <a:spcPts val="0"/>
              </a:spcBef>
              <a:spcAft>
                <a:spcPts val="0"/>
              </a:spcAft>
              <a:buClr>
                <a:srgbClr val="595959"/>
              </a:buClr>
              <a:buSzPts val="1200"/>
              <a:buFont typeface="Arial"/>
              <a:buAutoNum type="arabicPeriod"/>
            </a:pPr>
            <a:r>
              <a:rPr lang="en" sz="1200">
                <a:latin typeface="Arial"/>
                <a:ea typeface="Arial"/>
                <a:cs typeface="Arial"/>
                <a:sym typeface="Arial"/>
              </a:rPr>
              <a:t>Utility vs. Security (Howey Test)</a:t>
            </a:r>
            <a:endParaRPr sz="1200">
              <a:latin typeface="Arial"/>
              <a:ea typeface="Arial"/>
              <a:cs typeface="Arial"/>
              <a:sym typeface="Arial"/>
            </a:endParaRPr>
          </a:p>
          <a:p>
            <a:pPr indent="-304800" lvl="1" marL="914400" rtl="0">
              <a:spcBef>
                <a:spcPts val="0"/>
              </a:spcBef>
              <a:spcAft>
                <a:spcPts val="0"/>
              </a:spcAft>
              <a:buClr>
                <a:srgbClr val="595959"/>
              </a:buClr>
              <a:buSzPts val="1200"/>
              <a:buFont typeface="Arial"/>
              <a:buAutoNum type="alphaLcPeriod"/>
            </a:pPr>
            <a:r>
              <a:rPr lang="en" sz="1200">
                <a:latin typeface="Arial"/>
                <a:ea typeface="Arial"/>
                <a:cs typeface="Arial"/>
                <a:sym typeface="Arial"/>
              </a:rPr>
              <a:t>Debe ser una inversión de dinero</a:t>
            </a:r>
            <a:endParaRPr sz="1200">
              <a:latin typeface="Arial"/>
              <a:ea typeface="Arial"/>
              <a:cs typeface="Arial"/>
              <a:sym typeface="Arial"/>
            </a:endParaRPr>
          </a:p>
          <a:p>
            <a:pPr indent="-304800" lvl="1" marL="914400" rtl="0">
              <a:spcBef>
                <a:spcPts val="0"/>
              </a:spcBef>
              <a:spcAft>
                <a:spcPts val="0"/>
              </a:spcAft>
              <a:buClr>
                <a:srgbClr val="595959"/>
              </a:buClr>
              <a:buSzPts val="1200"/>
              <a:buFont typeface="Arial"/>
              <a:buAutoNum type="alphaLcPeriod"/>
            </a:pPr>
            <a:r>
              <a:rPr lang="en" sz="1200">
                <a:latin typeface="Arial"/>
                <a:ea typeface="Arial"/>
                <a:cs typeface="Arial"/>
                <a:sym typeface="Arial"/>
              </a:rPr>
              <a:t>Expectativa de ganancias</a:t>
            </a:r>
            <a:endParaRPr sz="1200">
              <a:latin typeface="Arial"/>
              <a:ea typeface="Arial"/>
              <a:cs typeface="Arial"/>
              <a:sym typeface="Arial"/>
            </a:endParaRPr>
          </a:p>
          <a:p>
            <a:pPr indent="-304800" lvl="1" marL="914400" rtl="0">
              <a:spcBef>
                <a:spcPts val="0"/>
              </a:spcBef>
              <a:spcAft>
                <a:spcPts val="0"/>
              </a:spcAft>
              <a:buClr>
                <a:srgbClr val="595959"/>
              </a:buClr>
              <a:buSzPts val="1200"/>
              <a:buFont typeface="Arial"/>
              <a:buAutoNum type="alphaLcPeriod"/>
            </a:pPr>
            <a:r>
              <a:rPr lang="en" sz="1200">
                <a:latin typeface="Arial"/>
                <a:ea typeface="Arial"/>
                <a:cs typeface="Arial"/>
                <a:sym typeface="Arial"/>
              </a:rPr>
              <a:t>La inversión es en una empresa común</a:t>
            </a:r>
            <a:endParaRPr sz="1200">
              <a:latin typeface="Arial"/>
              <a:ea typeface="Arial"/>
              <a:cs typeface="Arial"/>
              <a:sym typeface="Arial"/>
            </a:endParaRPr>
          </a:p>
          <a:p>
            <a:pPr indent="-304800" lvl="1" marL="914400" rtl="0">
              <a:spcBef>
                <a:spcPts val="0"/>
              </a:spcBef>
              <a:spcAft>
                <a:spcPts val="0"/>
              </a:spcAft>
              <a:buClr>
                <a:srgbClr val="595959"/>
              </a:buClr>
              <a:buSzPts val="1200"/>
              <a:buFont typeface="Arial"/>
              <a:buAutoNum type="alphaLcPeriod"/>
            </a:pPr>
            <a:r>
              <a:rPr lang="en" sz="1200">
                <a:latin typeface="Arial"/>
                <a:ea typeface="Arial"/>
                <a:cs typeface="Arial"/>
                <a:sym typeface="Arial"/>
              </a:rPr>
              <a:t>La ganancia es generada por una tercera parte</a:t>
            </a:r>
            <a:endParaRPr sz="1200">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5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Tabla de valores de bitcoin</a:t>
            </a:r>
            <a:endParaRPr/>
          </a:p>
        </p:txBody>
      </p:sp>
      <p:sp>
        <p:nvSpPr>
          <p:cNvPr id="416" name="Google Shape;416;p5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417" name="Google Shape;417;p55"/>
          <p:cNvPicPr preferRelativeResize="0"/>
          <p:nvPr/>
        </p:nvPicPr>
        <p:blipFill>
          <a:blip r:embed="rId3">
            <a:alphaModFix/>
          </a:blip>
          <a:stretch>
            <a:fillRect/>
          </a:stretch>
        </p:blipFill>
        <p:spPr>
          <a:xfrm>
            <a:off x="2443696" y="2076171"/>
            <a:ext cx="5230451" cy="20518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5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Tabla de valores de Ether</a:t>
            </a:r>
            <a:endParaRPr/>
          </a:p>
        </p:txBody>
      </p:sp>
      <p:sp>
        <p:nvSpPr>
          <p:cNvPr id="423" name="Google Shape;423;p5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424" name="Google Shape;424;p56"/>
          <p:cNvPicPr preferRelativeResize="0"/>
          <p:nvPr/>
        </p:nvPicPr>
        <p:blipFill>
          <a:blip r:embed="rId3">
            <a:alphaModFix/>
          </a:blip>
          <a:stretch>
            <a:fillRect/>
          </a:stretch>
        </p:blipFill>
        <p:spPr>
          <a:xfrm>
            <a:off x="1659363" y="1821263"/>
            <a:ext cx="6677025" cy="26574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28" name="Shape 428"/>
        <p:cNvGrpSpPr/>
        <p:nvPr/>
      </p:nvGrpSpPr>
      <p:grpSpPr>
        <a:xfrm>
          <a:off x="0" y="0"/>
          <a:ext cx="0" cy="0"/>
          <a:chOff x="0" y="0"/>
          <a:chExt cx="0" cy="0"/>
        </a:xfrm>
      </p:grpSpPr>
      <p:sp>
        <p:nvSpPr>
          <p:cNvPr id="429" name="Google Shape;429;p5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000000"/>
                </a:solidFill>
              </a:rPr>
              <a:t>3. AltCoins y algoritmos de consenso</a:t>
            </a:r>
            <a:endParaRPr>
              <a:solidFill>
                <a:srgbClr val="000000"/>
              </a:solidFill>
            </a:endParaRPr>
          </a:p>
        </p:txBody>
      </p:sp>
      <p:sp>
        <p:nvSpPr>
          <p:cNvPr id="430" name="Google Shape;430;p5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050">
                <a:solidFill>
                  <a:srgbClr val="000000"/>
                </a:solidFill>
              </a:rPr>
              <a:t>Diversos métodos de consenso. </a:t>
            </a:r>
            <a:endParaRPr sz="1050">
              <a:solidFill>
                <a:srgbClr val="000000"/>
              </a:solidFill>
            </a:endParaRPr>
          </a:p>
          <a:p>
            <a:pPr indent="0" lvl="0" marL="0">
              <a:spcBef>
                <a:spcPts val="1600"/>
              </a:spcBef>
              <a:spcAft>
                <a:spcPts val="0"/>
              </a:spcAft>
              <a:buNone/>
            </a:pPr>
            <a:r>
              <a:rPr lang="en" sz="1050">
                <a:solidFill>
                  <a:srgbClr val="000000"/>
                </a:solidFill>
              </a:rPr>
              <a:t>Diversas CryptoMonedas</a:t>
            </a:r>
            <a:endParaRPr sz="1050">
              <a:solidFill>
                <a:srgbClr val="000000"/>
              </a:solidFill>
            </a:endParaRPr>
          </a:p>
          <a:p>
            <a:pPr indent="457200" lvl="0" marL="0">
              <a:spcBef>
                <a:spcPts val="1600"/>
              </a:spcBef>
              <a:spcAft>
                <a:spcPts val="0"/>
              </a:spcAft>
              <a:buNone/>
            </a:pPr>
            <a:r>
              <a:rPr lang="en" sz="1050">
                <a:solidFill>
                  <a:srgbClr val="000000"/>
                </a:solidFill>
              </a:rPr>
              <a:t>LiteCoin=&gt;DogeCoin</a:t>
            </a:r>
            <a:endParaRPr sz="1050">
              <a:solidFill>
                <a:srgbClr val="000000"/>
              </a:solidFill>
            </a:endParaRPr>
          </a:p>
          <a:p>
            <a:pPr indent="457200" lvl="0" marL="0">
              <a:spcBef>
                <a:spcPts val="1600"/>
              </a:spcBef>
              <a:spcAft>
                <a:spcPts val="0"/>
              </a:spcAft>
              <a:buNone/>
            </a:pPr>
            <a:r>
              <a:rPr lang="en" sz="1050">
                <a:solidFill>
                  <a:srgbClr val="000000"/>
                </a:solidFill>
              </a:rPr>
              <a:t>Ripple. </a:t>
            </a:r>
            <a:endParaRPr sz="1050">
              <a:solidFill>
                <a:srgbClr val="000000"/>
              </a:solidFill>
            </a:endParaRPr>
          </a:p>
          <a:p>
            <a:pPr indent="457200" lvl="0" marL="0" rtl="0">
              <a:spcBef>
                <a:spcPts val="1600"/>
              </a:spcBef>
              <a:spcAft>
                <a:spcPts val="0"/>
              </a:spcAft>
              <a:buNone/>
            </a:pPr>
            <a:r>
              <a:rPr lang="en" sz="1050">
                <a:solidFill>
                  <a:srgbClr val="000000"/>
                </a:solidFill>
              </a:rPr>
              <a:t>Zcash y Zero Knowledge Proof.</a:t>
            </a:r>
            <a:endParaRPr sz="1050">
              <a:solidFill>
                <a:srgbClr val="000000"/>
              </a:solidFill>
            </a:endParaRPr>
          </a:p>
          <a:p>
            <a:pPr indent="457200" lvl="0" marL="0">
              <a:spcBef>
                <a:spcPts val="1600"/>
              </a:spcBef>
              <a:spcAft>
                <a:spcPts val="0"/>
              </a:spcAft>
              <a:buNone/>
            </a:pPr>
            <a:r>
              <a:rPr lang="en" sz="1050">
                <a:solidFill>
                  <a:srgbClr val="000000"/>
                </a:solidFill>
              </a:rPr>
              <a:t> Ethereum. Dapp.</a:t>
            </a:r>
            <a:endParaRPr sz="1050">
              <a:solidFill>
                <a:srgbClr val="000000"/>
              </a:solidFill>
            </a:endParaRPr>
          </a:p>
          <a:p>
            <a:pPr indent="0" lvl="0" marL="0">
              <a:spcBef>
                <a:spcPts val="1600"/>
              </a:spcBef>
              <a:spcAft>
                <a:spcPts val="0"/>
              </a:spcAft>
              <a:buNone/>
            </a:pPr>
            <a:r>
              <a:t/>
            </a:r>
            <a:endParaRPr sz="1050">
              <a:solidFill>
                <a:srgbClr val="000000"/>
              </a:solidFill>
            </a:endParaRPr>
          </a:p>
          <a:p>
            <a:pPr indent="0" lvl="0" marL="0" rtl="0">
              <a:spcBef>
                <a:spcPts val="1600"/>
              </a:spcBef>
              <a:spcAft>
                <a:spcPts val="1600"/>
              </a:spcAft>
              <a:buNone/>
            </a:pPr>
            <a:r>
              <a:t/>
            </a:r>
            <a:endParaRPr>
              <a:solidFill>
                <a:srgbClr val="000000"/>
              </a:solidFill>
            </a:endParaRPr>
          </a:p>
        </p:txBody>
      </p:sp>
      <p:sp>
        <p:nvSpPr>
          <p:cNvPr id="431" name="Google Shape;431;p57"/>
          <p:cNvSpPr txBox="1"/>
          <p:nvPr/>
        </p:nvSpPr>
        <p:spPr>
          <a:xfrm>
            <a:off x="8103000" y="4621225"/>
            <a:ext cx="1041000" cy="522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u="sng">
                <a:solidFill>
                  <a:schemeClr val="hlink"/>
                </a:solidFill>
                <a:hlinkClick action="ppaction://hlinksldjump" r:id="rId3"/>
              </a:rPr>
              <a:t>volver</a:t>
            </a:r>
            <a:endParaRPr>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5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AltCoins</a:t>
            </a:r>
            <a:endParaRPr/>
          </a:p>
        </p:txBody>
      </p:sp>
      <p:pic>
        <p:nvPicPr>
          <p:cNvPr id="437" name="Google Shape;437;p58"/>
          <p:cNvPicPr preferRelativeResize="0"/>
          <p:nvPr/>
        </p:nvPicPr>
        <p:blipFill>
          <a:blip r:embed="rId3">
            <a:alphaModFix/>
          </a:blip>
          <a:stretch>
            <a:fillRect/>
          </a:stretch>
        </p:blipFill>
        <p:spPr>
          <a:xfrm>
            <a:off x="1885025" y="1285375"/>
            <a:ext cx="5863849" cy="3412299"/>
          </a:xfrm>
          <a:prstGeom prst="rect">
            <a:avLst/>
          </a:prstGeom>
          <a:noFill/>
          <a:ln>
            <a:noFill/>
          </a:ln>
        </p:spPr>
      </p:pic>
      <p:sp>
        <p:nvSpPr>
          <p:cNvPr id="438" name="Google Shape;438;p58"/>
          <p:cNvSpPr txBox="1"/>
          <p:nvPr/>
        </p:nvSpPr>
        <p:spPr>
          <a:xfrm>
            <a:off x="7812250" y="4456775"/>
            <a:ext cx="800100" cy="471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u="sng">
                <a:hlinkClick r:id="rId4"/>
              </a:rPr>
              <a:t>l</a:t>
            </a:r>
            <a:r>
              <a:rPr lang="en" u="sng">
                <a:hlinkClick r:id="rId5"/>
              </a:rPr>
              <a:t>ink</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5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AltCoins</a:t>
            </a:r>
            <a:endParaRPr/>
          </a:p>
        </p:txBody>
      </p:sp>
      <p:pic>
        <p:nvPicPr>
          <p:cNvPr id="444" name="Google Shape;444;p59"/>
          <p:cNvPicPr preferRelativeResize="0"/>
          <p:nvPr/>
        </p:nvPicPr>
        <p:blipFill>
          <a:blip r:embed="rId3">
            <a:alphaModFix/>
          </a:blip>
          <a:stretch>
            <a:fillRect/>
          </a:stretch>
        </p:blipFill>
        <p:spPr>
          <a:xfrm>
            <a:off x="1885025" y="1285375"/>
            <a:ext cx="5863849" cy="3412299"/>
          </a:xfrm>
          <a:prstGeom prst="rect">
            <a:avLst/>
          </a:prstGeom>
          <a:noFill/>
          <a:ln>
            <a:noFill/>
          </a:ln>
        </p:spPr>
      </p:pic>
      <p:sp>
        <p:nvSpPr>
          <p:cNvPr id="445" name="Google Shape;445;p59"/>
          <p:cNvSpPr txBox="1"/>
          <p:nvPr/>
        </p:nvSpPr>
        <p:spPr>
          <a:xfrm>
            <a:off x="7812250" y="4456775"/>
            <a:ext cx="800100" cy="471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u="sng">
                <a:hlinkClick r:id="rId4"/>
              </a:rPr>
              <a:t>link</a:t>
            </a:r>
            <a:endParaRPr/>
          </a:p>
        </p:txBody>
      </p:sp>
      <p:sp>
        <p:nvSpPr>
          <p:cNvPr id="446" name="Google Shape;446;p59"/>
          <p:cNvSpPr/>
          <p:nvPr/>
        </p:nvSpPr>
        <p:spPr>
          <a:xfrm>
            <a:off x="1892025" y="1443535"/>
            <a:ext cx="357300" cy="378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7" name="Google Shape;447;p59"/>
          <p:cNvSpPr/>
          <p:nvPr/>
        </p:nvSpPr>
        <p:spPr>
          <a:xfrm>
            <a:off x="1885018" y="1796505"/>
            <a:ext cx="357300" cy="378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8" name="Google Shape;448;p59"/>
          <p:cNvSpPr/>
          <p:nvPr/>
        </p:nvSpPr>
        <p:spPr>
          <a:xfrm>
            <a:off x="2210840" y="2482305"/>
            <a:ext cx="357300" cy="378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9" name="Google Shape;449;p59"/>
          <p:cNvSpPr/>
          <p:nvPr/>
        </p:nvSpPr>
        <p:spPr>
          <a:xfrm>
            <a:off x="5737050" y="1796500"/>
            <a:ext cx="357300" cy="350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0" name="Google Shape;450;p59"/>
          <p:cNvSpPr/>
          <p:nvPr/>
        </p:nvSpPr>
        <p:spPr>
          <a:xfrm>
            <a:off x="5737050" y="2149470"/>
            <a:ext cx="357300" cy="350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1" name="Google Shape;451;p59"/>
          <p:cNvSpPr/>
          <p:nvPr/>
        </p:nvSpPr>
        <p:spPr>
          <a:xfrm>
            <a:off x="7336368" y="1803508"/>
            <a:ext cx="357300" cy="350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2" name="Google Shape;452;p59"/>
          <p:cNvSpPr/>
          <p:nvPr/>
        </p:nvSpPr>
        <p:spPr>
          <a:xfrm>
            <a:off x="7337250" y="1463670"/>
            <a:ext cx="357300" cy="350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3" name="Google Shape;453;p59"/>
          <p:cNvSpPr/>
          <p:nvPr/>
        </p:nvSpPr>
        <p:spPr>
          <a:xfrm>
            <a:off x="1885018" y="2156483"/>
            <a:ext cx="357300" cy="378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6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Proof of </a:t>
            </a:r>
            <a:endParaRPr/>
          </a:p>
        </p:txBody>
      </p:sp>
      <p:sp>
        <p:nvSpPr>
          <p:cNvPr id="459" name="Google Shape;459;p6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https://goo.gl/t365dT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p6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Caso de mental poker</a:t>
            </a:r>
            <a:endParaRPr/>
          </a:p>
        </p:txBody>
      </p:sp>
      <p:sp>
        <p:nvSpPr>
          <p:cNvPr id="465" name="Google Shape;465;p6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t>(1.b) Problema del doble gasto</a:t>
            </a:r>
            <a:endParaRPr b="1"/>
          </a:p>
        </p:txBody>
      </p:sp>
      <p:sp>
        <p:nvSpPr>
          <p:cNvPr id="159" name="Google Shape;159;p1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El problema del doble gasto (doble spending) radica en utilizar una misma moneda o token mas una vez por el mismo usuario. Creando </a:t>
            </a:r>
            <a:r>
              <a:rPr lang="en"/>
              <a:t>así</a:t>
            </a:r>
            <a:r>
              <a:rPr lang="en"/>
              <a:t> una cantidad de dinero virtualmente infinito.</a:t>
            </a:r>
            <a:endParaRPr/>
          </a:p>
        </p:txBody>
      </p:sp>
      <p:pic>
        <p:nvPicPr>
          <p:cNvPr id="160" name="Google Shape;160;p17"/>
          <p:cNvPicPr preferRelativeResize="0"/>
          <p:nvPr/>
        </p:nvPicPr>
        <p:blipFill>
          <a:blip r:embed="rId3">
            <a:alphaModFix/>
          </a:blip>
          <a:stretch>
            <a:fillRect/>
          </a:stretch>
        </p:blipFill>
        <p:spPr>
          <a:xfrm>
            <a:off x="2574350" y="2138575"/>
            <a:ext cx="3929424" cy="26039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6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Z</a:t>
            </a:r>
            <a:r>
              <a:rPr lang="en"/>
              <a:t>ero Knowledge Proof (Zcash)</a:t>
            </a:r>
            <a:endParaRPr/>
          </a:p>
        </p:txBody>
      </p:sp>
      <p:sp>
        <p:nvSpPr>
          <p:cNvPr id="471" name="Google Shape;471;p6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75" name="Shape 475"/>
        <p:cNvGrpSpPr/>
        <p:nvPr/>
      </p:nvGrpSpPr>
      <p:grpSpPr>
        <a:xfrm>
          <a:off x="0" y="0"/>
          <a:ext cx="0" cy="0"/>
          <a:chOff x="0" y="0"/>
          <a:chExt cx="0" cy="0"/>
        </a:xfrm>
      </p:grpSpPr>
      <p:sp>
        <p:nvSpPr>
          <p:cNvPr id="476" name="Google Shape;476;p6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solidFill>
                  <a:srgbClr val="000000"/>
                </a:solidFill>
              </a:rPr>
              <a:t>Glosarios</a:t>
            </a:r>
            <a:endParaRPr b="1">
              <a:solidFill>
                <a:srgbClr val="000000"/>
              </a:solidFill>
            </a:endParaRPr>
          </a:p>
        </p:txBody>
      </p:sp>
      <p:sp>
        <p:nvSpPr>
          <p:cNvPr id="477" name="Google Shape;477;p6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000" u="sng">
                <a:solidFill>
                  <a:srgbClr val="000000"/>
                </a:solidFill>
                <a:latin typeface="Montserrat"/>
                <a:ea typeface="Montserrat"/>
                <a:cs typeface="Montserrat"/>
                <a:sym typeface="Montserrat"/>
                <a:hlinkClick r:id="rId3"/>
              </a:rPr>
              <a:t>https://blockgeeks.com/guides/blockchain-glossary-from-a-z/</a:t>
            </a:r>
            <a:endParaRPr sz="1000">
              <a:solidFill>
                <a:srgbClr val="000000"/>
              </a:solidFill>
              <a:latin typeface="Montserrat"/>
              <a:ea typeface="Montserrat"/>
              <a:cs typeface="Montserrat"/>
              <a:sym typeface="Montserrat"/>
            </a:endParaRPr>
          </a:p>
          <a:p>
            <a:pPr indent="0" lvl="0" marL="0" rtl="0">
              <a:spcBef>
                <a:spcPts val="0"/>
              </a:spcBef>
              <a:spcAft>
                <a:spcPts val="0"/>
              </a:spcAft>
              <a:buNone/>
            </a:pPr>
            <a:r>
              <a:t/>
            </a:r>
            <a:endParaRPr sz="1000">
              <a:solidFill>
                <a:srgbClr val="000000"/>
              </a:solidFill>
              <a:latin typeface="Montserrat"/>
              <a:ea typeface="Montserrat"/>
              <a:cs typeface="Montserrat"/>
              <a:sym typeface="Montserrat"/>
            </a:endParaRPr>
          </a:p>
          <a:p>
            <a:pPr indent="0" lvl="0" marL="0" rtl="0">
              <a:spcBef>
                <a:spcPts val="0"/>
              </a:spcBef>
              <a:spcAft>
                <a:spcPts val="0"/>
              </a:spcAft>
              <a:buNone/>
            </a:pPr>
            <a:r>
              <a:rPr lang="en" sz="1000" u="sng">
                <a:solidFill>
                  <a:srgbClr val="000000"/>
                </a:solidFill>
                <a:latin typeface="Montserrat"/>
                <a:ea typeface="Montserrat"/>
                <a:cs typeface="Montserrat"/>
                <a:sym typeface="Montserrat"/>
                <a:hlinkClick r:id="rId4"/>
              </a:rPr>
              <a:t>https://blockchainhub.net/blockchain-glossary/</a:t>
            </a:r>
            <a:endParaRPr sz="1000">
              <a:solidFill>
                <a:srgbClr val="000000"/>
              </a:solidFill>
              <a:latin typeface="Montserrat"/>
              <a:ea typeface="Montserrat"/>
              <a:cs typeface="Montserrat"/>
              <a:sym typeface="Montserrat"/>
            </a:endParaRPr>
          </a:p>
          <a:p>
            <a:pPr indent="0" lvl="0" marL="0" rtl="0">
              <a:spcBef>
                <a:spcPts val="0"/>
              </a:spcBef>
              <a:spcAft>
                <a:spcPts val="0"/>
              </a:spcAft>
              <a:buNone/>
            </a:pPr>
            <a:r>
              <a:t/>
            </a:r>
            <a:endParaRPr sz="1000">
              <a:solidFill>
                <a:srgbClr val="000000"/>
              </a:solidFill>
              <a:latin typeface="Montserrat"/>
              <a:ea typeface="Montserrat"/>
              <a:cs typeface="Montserrat"/>
              <a:sym typeface="Montserrat"/>
            </a:endParaRPr>
          </a:p>
          <a:p>
            <a:pPr indent="0" lvl="0" marL="0" rtl="0">
              <a:spcBef>
                <a:spcPts val="0"/>
              </a:spcBef>
              <a:spcAft>
                <a:spcPts val="0"/>
              </a:spcAft>
              <a:buNone/>
            </a:pPr>
            <a:r>
              <a:rPr lang="en" sz="1000" u="sng">
                <a:solidFill>
                  <a:srgbClr val="000000"/>
                </a:solidFill>
                <a:latin typeface="Montserrat"/>
                <a:ea typeface="Montserrat"/>
                <a:cs typeface="Montserrat"/>
                <a:sym typeface="Montserrat"/>
                <a:hlinkClick r:id="rId5"/>
              </a:rPr>
              <a:t>h</a:t>
            </a:r>
            <a:r>
              <a:rPr lang="en" sz="1000" u="sng">
                <a:solidFill>
                  <a:srgbClr val="000000"/>
                </a:solidFill>
                <a:latin typeface="Montserrat"/>
                <a:ea typeface="Montserrat"/>
                <a:cs typeface="Montserrat"/>
                <a:sym typeface="Montserrat"/>
                <a:hlinkClick r:id="rId6"/>
              </a:rPr>
              <a:t>ttps://www.upfolio.com/glossary</a:t>
            </a:r>
            <a:r>
              <a:rPr lang="en" sz="1000">
                <a:solidFill>
                  <a:srgbClr val="000000"/>
                </a:solidFill>
                <a:latin typeface="Montserrat"/>
                <a:ea typeface="Montserrat"/>
                <a:cs typeface="Montserrat"/>
                <a:sym typeface="Montserrat"/>
              </a:rPr>
              <a:t>	</a:t>
            </a:r>
            <a:endParaRPr sz="1000">
              <a:solidFill>
                <a:srgbClr val="000000"/>
              </a:solidFill>
              <a:latin typeface="Montserrat"/>
              <a:ea typeface="Montserrat"/>
              <a:cs typeface="Montserrat"/>
              <a:sym typeface="Montserrat"/>
            </a:endParaRPr>
          </a:p>
          <a:p>
            <a:pPr indent="0" lvl="0" marL="0" rtl="0">
              <a:spcBef>
                <a:spcPts val="0"/>
              </a:spcBef>
              <a:spcAft>
                <a:spcPts val="0"/>
              </a:spcAft>
              <a:buNone/>
            </a:pPr>
            <a:r>
              <a:t/>
            </a:r>
            <a:endParaRPr sz="1000">
              <a:solidFill>
                <a:srgbClr val="000000"/>
              </a:solidFill>
              <a:latin typeface="Montserrat"/>
              <a:ea typeface="Montserrat"/>
              <a:cs typeface="Montserrat"/>
              <a:sym typeface="Montserrat"/>
            </a:endParaRPr>
          </a:p>
          <a:p>
            <a:pPr indent="0" lvl="0" marL="0" rtl="0">
              <a:spcBef>
                <a:spcPts val="0"/>
              </a:spcBef>
              <a:spcAft>
                <a:spcPts val="0"/>
              </a:spcAft>
              <a:buNone/>
            </a:pPr>
            <a:r>
              <a:rPr lang="en" sz="1000" u="sng">
                <a:solidFill>
                  <a:srgbClr val="000000"/>
                </a:solidFill>
                <a:latin typeface="Montserrat"/>
                <a:ea typeface="Montserrat"/>
                <a:cs typeface="Montserrat"/>
                <a:sym typeface="Montserrat"/>
                <a:hlinkClick r:id="rId7"/>
              </a:rPr>
              <a:t>https://techcrunch.com/2017/11/19/100-cryptocurrencies-described-in-4-words-or-less/</a:t>
            </a:r>
            <a:endParaRPr sz="1000">
              <a:solidFill>
                <a:srgbClr val="000000"/>
              </a:solidFill>
              <a:latin typeface="Montserrat"/>
              <a:ea typeface="Montserrat"/>
              <a:cs typeface="Montserrat"/>
              <a:sym typeface="Montserrat"/>
            </a:endParaRPr>
          </a:p>
          <a:p>
            <a:pPr indent="0" lvl="0" marL="0" rtl="0">
              <a:spcBef>
                <a:spcPts val="0"/>
              </a:spcBef>
              <a:spcAft>
                <a:spcPts val="0"/>
              </a:spcAft>
              <a:buNone/>
            </a:pPr>
            <a:r>
              <a:t/>
            </a:r>
            <a:endParaRPr sz="1000">
              <a:solidFill>
                <a:srgbClr val="000000"/>
              </a:solidFill>
              <a:latin typeface="Montserrat"/>
              <a:ea typeface="Montserrat"/>
              <a:cs typeface="Montserrat"/>
              <a:sym typeface="Montserrat"/>
            </a:endParaRPr>
          </a:p>
          <a:p>
            <a:pPr indent="0" lvl="0" marL="0" rtl="0">
              <a:spcBef>
                <a:spcPts val="0"/>
              </a:spcBef>
              <a:spcAft>
                <a:spcPts val="0"/>
              </a:spcAft>
              <a:buNone/>
            </a:pPr>
            <a:r>
              <a:rPr lang="en" sz="1000" u="sng">
                <a:solidFill>
                  <a:srgbClr val="000000"/>
                </a:solidFill>
                <a:latin typeface="Montserrat"/>
                <a:ea typeface="Montserrat"/>
                <a:cs typeface="Montserrat"/>
                <a:sym typeface="Montserrat"/>
                <a:hlinkClick r:id="rId8"/>
              </a:rPr>
              <a:t>https://www.linux.com/blog/rookies-guide-ethereum-and-blockchain</a:t>
            </a:r>
            <a:endParaRPr sz="1000">
              <a:solidFill>
                <a:srgbClr val="000000"/>
              </a:solidFill>
              <a:latin typeface="Montserrat"/>
              <a:ea typeface="Montserrat"/>
              <a:cs typeface="Montserrat"/>
              <a:sym typeface="Montserrat"/>
            </a:endParaRPr>
          </a:p>
          <a:p>
            <a:pPr indent="0" lvl="0" marL="0" rtl="0">
              <a:spcBef>
                <a:spcPts val="0"/>
              </a:spcBef>
              <a:spcAft>
                <a:spcPts val="1600"/>
              </a:spcAft>
              <a:buNone/>
            </a:pPr>
            <a:r>
              <a:t/>
            </a:r>
            <a:endParaRPr>
              <a:solidFill>
                <a:srgbClr val="CCCCCC"/>
              </a:solidFill>
            </a:endParaRPr>
          </a:p>
        </p:txBody>
      </p:sp>
      <p:pic>
        <p:nvPicPr>
          <p:cNvPr id="478" name="Google Shape;478;p63"/>
          <p:cNvPicPr preferRelativeResize="0"/>
          <p:nvPr/>
        </p:nvPicPr>
        <p:blipFill>
          <a:blip r:embed="rId9">
            <a:alphaModFix/>
          </a:blip>
          <a:stretch>
            <a:fillRect/>
          </a:stretch>
        </p:blipFill>
        <p:spPr>
          <a:xfrm flipH="1">
            <a:off x="930206" y="2252650"/>
            <a:ext cx="424144" cy="396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t>(1.c) Crisis del 2008</a:t>
            </a:r>
            <a:endParaRPr b="1"/>
          </a:p>
          <a:p>
            <a:pPr indent="0" lvl="0" marL="0" rtl="0">
              <a:lnSpc>
                <a:spcPct val="115000"/>
              </a:lnSpc>
              <a:spcBef>
                <a:spcPts val="0"/>
              </a:spcBef>
              <a:spcAft>
                <a:spcPts val="0"/>
              </a:spcAft>
              <a:buNone/>
            </a:pPr>
            <a:r>
              <a:t/>
            </a:r>
            <a:endParaRPr b="1" sz="1300">
              <a:solidFill>
                <a:srgbClr val="FFFFFF"/>
              </a:solidFill>
              <a:latin typeface="Lato"/>
              <a:ea typeface="Lato"/>
              <a:cs typeface="Lato"/>
              <a:sym typeface="Lato"/>
            </a:endParaRPr>
          </a:p>
          <a:p>
            <a:pPr indent="0" lvl="0" marL="0">
              <a:spcBef>
                <a:spcPts val="1600"/>
              </a:spcBef>
              <a:spcAft>
                <a:spcPts val="0"/>
              </a:spcAft>
              <a:buNone/>
            </a:pPr>
            <a:r>
              <a:t/>
            </a:r>
            <a:endParaRPr/>
          </a:p>
        </p:txBody>
      </p:sp>
      <p:sp>
        <p:nvSpPr>
          <p:cNvPr id="166" name="Google Shape;166;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Seis semanas </a:t>
            </a:r>
            <a:r>
              <a:rPr lang="en"/>
              <a:t>después</a:t>
            </a:r>
            <a:r>
              <a:rPr lang="en"/>
              <a:t> de la crisis del 2008 es que Satoshi Nakamoto propone el protocolo de consenso Bitcoin.</a:t>
            </a:r>
            <a:endParaRPr/>
          </a:p>
          <a:p>
            <a:pPr indent="0" lvl="0" marL="0" rtl="0">
              <a:spcBef>
                <a:spcPts val="1600"/>
              </a:spcBef>
              <a:spcAft>
                <a:spcPts val="0"/>
              </a:spcAft>
              <a:buNone/>
            </a:pPr>
            <a:r>
              <a:rPr lang="en"/>
              <a:t>¿Que fue la crisis del 2008?</a:t>
            </a:r>
            <a:endParaRPr/>
          </a:p>
          <a:p>
            <a:pPr indent="0" lvl="0" marL="0">
              <a:spcBef>
                <a:spcPts val="1600"/>
              </a:spcBef>
              <a:spcAft>
                <a:spcPts val="1600"/>
              </a:spcAft>
              <a:buNone/>
            </a:pPr>
            <a:r>
              <a:rPr lang="en"/>
              <a:t>La crisis del 2008 fue una crisis generada en Estados Unidos debido a que los bancos otorgaron </a:t>
            </a:r>
            <a:r>
              <a:rPr lang="en"/>
              <a:t>créditos</a:t>
            </a:r>
            <a:r>
              <a:rPr lang="en"/>
              <a:t> hipotecarios a gente que </a:t>
            </a:r>
            <a:r>
              <a:rPr lang="en"/>
              <a:t>tenía</a:t>
            </a:r>
            <a:r>
              <a:rPr lang="en"/>
              <a:t> un alta probabilidad en no poder pagar tales creditos. Estos </a:t>
            </a:r>
            <a:r>
              <a:rPr lang="en"/>
              <a:t>créditos</a:t>
            </a:r>
            <a:r>
              <a:rPr lang="en"/>
              <a:t> fueron </a:t>
            </a:r>
            <a:r>
              <a:rPr lang="en"/>
              <a:t>incentivados</a:t>
            </a:r>
            <a:r>
              <a:rPr lang="en"/>
              <a:t> por las politicas nacionales de USA dado que se creia que el mercado hipotecario era demasiado grande como para caer.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t>(1.d) Problema de imprimir moneda, inflación y </a:t>
            </a:r>
            <a:r>
              <a:rPr b="1" lang="en"/>
              <a:t>centralización</a:t>
            </a:r>
            <a:endParaRPr b="1"/>
          </a:p>
        </p:txBody>
      </p:sp>
      <p:sp>
        <p:nvSpPr>
          <p:cNvPr id="172" name="Google Shape;172;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76" name="Shape 176"/>
        <p:cNvGrpSpPr/>
        <p:nvPr/>
      </p:nvGrpSpPr>
      <p:grpSpPr>
        <a:xfrm>
          <a:off x="0" y="0"/>
          <a:ext cx="0" cy="0"/>
          <a:chOff x="0" y="0"/>
          <a:chExt cx="0" cy="0"/>
        </a:xfrm>
      </p:grpSpPr>
      <p:sp>
        <p:nvSpPr>
          <p:cNvPr id="177" name="Google Shape;177;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000000"/>
                </a:solidFill>
              </a:rPr>
              <a:t>2. Conceptos </a:t>
            </a:r>
            <a:r>
              <a:rPr lang="en">
                <a:solidFill>
                  <a:srgbClr val="000000"/>
                </a:solidFill>
              </a:rPr>
              <a:t>básicos</a:t>
            </a:r>
            <a:endParaRPr>
              <a:solidFill>
                <a:srgbClr val="000000"/>
              </a:solidFill>
            </a:endParaRPr>
          </a:p>
        </p:txBody>
      </p:sp>
      <p:sp>
        <p:nvSpPr>
          <p:cNvPr id="178" name="Google Shape;178;p2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u="sng">
                <a:solidFill>
                  <a:srgbClr val="000000"/>
                </a:solidFill>
              </a:rPr>
              <a:t>2.a) </a:t>
            </a:r>
            <a:r>
              <a:rPr b="1" lang="en" u="sng">
                <a:solidFill>
                  <a:srgbClr val="000000"/>
                </a:solidFill>
                <a:hlinkClick action="ppaction://hlinksldjump" r:id="rId3"/>
              </a:rPr>
              <a:t>Satoshi Nakamoto y </a:t>
            </a:r>
            <a:r>
              <a:rPr b="1" lang="en" u="sng">
                <a:solidFill>
                  <a:srgbClr val="000000"/>
                </a:solidFill>
                <a:hlinkClick action="ppaction://hlinksldjump" r:id="rId4"/>
              </a:rPr>
              <a:t>Bitcoin.</a:t>
            </a:r>
            <a:endParaRPr b="1" u="sng">
              <a:solidFill>
                <a:srgbClr val="000000"/>
              </a:solidFill>
            </a:endParaRPr>
          </a:p>
          <a:p>
            <a:pPr indent="0" lvl="0" marL="0" rtl="0">
              <a:spcBef>
                <a:spcPts val="1600"/>
              </a:spcBef>
              <a:spcAft>
                <a:spcPts val="0"/>
              </a:spcAft>
              <a:buNone/>
            </a:pPr>
            <a:r>
              <a:rPr b="1" lang="en" u="sng">
                <a:solidFill>
                  <a:srgbClr val="000000"/>
                </a:solidFill>
                <a:hlinkClick action="ppaction://hlinksldjump" r:id="rId5"/>
              </a:rPr>
              <a:t>2.b) </a:t>
            </a:r>
            <a:r>
              <a:rPr b="1" lang="en" u="sng">
                <a:solidFill>
                  <a:srgbClr val="000000"/>
                </a:solidFill>
                <a:hlinkClick action="ppaction://hlinksldjump" r:id="rId6"/>
              </a:rPr>
              <a:t>Función</a:t>
            </a:r>
            <a:r>
              <a:rPr b="1" lang="en" u="sng">
                <a:solidFill>
                  <a:srgbClr val="000000"/>
                </a:solidFill>
                <a:hlinkClick action="ppaction://hlinksldjump" r:id="rId7"/>
              </a:rPr>
              <a:t> Hash</a:t>
            </a:r>
            <a:endParaRPr b="1">
              <a:solidFill>
                <a:srgbClr val="000000"/>
              </a:solidFill>
            </a:endParaRPr>
          </a:p>
          <a:p>
            <a:pPr indent="0" lvl="0" marL="0" rtl="0">
              <a:spcBef>
                <a:spcPts val="1600"/>
              </a:spcBef>
              <a:spcAft>
                <a:spcPts val="0"/>
              </a:spcAft>
              <a:buNone/>
            </a:pPr>
            <a:r>
              <a:rPr b="1" lang="en" u="sng">
                <a:solidFill>
                  <a:srgbClr val="000000"/>
                </a:solidFill>
                <a:hlinkClick action="ppaction://hlinksldjump" r:id="rId8"/>
              </a:rPr>
              <a:t>2.c) ¿Que es una Blockchain?</a:t>
            </a:r>
            <a:endParaRPr b="1">
              <a:solidFill>
                <a:srgbClr val="000000"/>
              </a:solidFill>
            </a:endParaRPr>
          </a:p>
          <a:p>
            <a:pPr indent="0" lvl="0" marL="0" rtl="0">
              <a:spcBef>
                <a:spcPts val="1600"/>
              </a:spcBef>
              <a:spcAft>
                <a:spcPts val="0"/>
              </a:spcAft>
              <a:buNone/>
            </a:pPr>
            <a:r>
              <a:rPr b="1" lang="en" u="sng">
                <a:solidFill>
                  <a:srgbClr val="000000"/>
                </a:solidFill>
                <a:hlinkClick action="ppaction://hlinksldjump" r:id="rId9"/>
              </a:rPr>
              <a:t>2.d) Historia de Criptografía y metáfora de colores</a:t>
            </a:r>
            <a:endParaRPr b="1">
              <a:solidFill>
                <a:srgbClr val="000000"/>
              </a:solidFill>
            </a:endParaRPr>
          </a:p>
          <a:p>
            <a:pPr indent="0" lvl="0" marL="0" rtl="0">
              <a:spcBef>
                <a:spcPts val="1600"/>
              </a:spcBef>
              <a:spcAft>
                <a:spcPts val="0"/>
              </a:spcAft>
              <a:buNone/>
            </a:pPr>
            <a:r>
              <a:rPr b="1" lang="en" u="sng">
                <a:solidFill>
                  <a:srgbClr val="000000"/>
                </a:solidFill>
                <a:hlinkClick action="ppaction://hlinksldjump" r:id="rId10"/>
              </a:rPr>
              <a:t>2.e) Criptografia Asimetrica</a:t>
            </a:r>
            <a:endParaRPr>
              <a:solidFill>
                <a:srgbClr val="000000"/>
              </a:solidFill>
            </a:endParaRPr>
          </a:p>
          <a:p>
            <a:pPr indent="0" lvl="0" marL="0">
              <a:spcBef>
                <a:spcPts val="1600"/>
              </a:spcBef>
              <a:spcAft>
                <a:spcPts val="1600"/>
              </a:spcAft>
              <a:buNone/>
            </a:pPr>
            <a:r>
              <a:rPr b="1" lang="en" u="sng">
                <a:solidFill>
                  <a:srgbClr val="000000"/>
                </a:solidFill>
                <a:hlinkClick action="ppaction://hlinksldjump" r:id="rId11"/>
              </a:rPr>
              <a:t>2.f) </a:t>
            </a:r>
            <a:r>
              <a:rPr b="1" lang="en" u="sng">
                <a:solidFill>
                  <a:srgbClr val="000000"/>
                </a:solidFill>
                <a:hlinkClick action="ppaction://hlinksldjump" r:id="rId12"/>
              </a:rPr>
              <a:t>Curva </a:t>
            </a:r>
            <a:r>
              <a:rPr b="1" lang="en" u="sng">
                <a:solidFill>
                  <a:srgbClr val="000000"/>
                </a:solidFill>
                <a:hlinkClick action="ppaction://hlinksldjump" r:id="rId13"/>
              </a:rPr>
              <a:t>elíptica</a:t>
            </a:r>
            <a:r>
              <a:rPr b="1" lang="en" u="sng">
                <a:solidFill>
                  <a:srgbClr val="000000"/>
                </a:solidFill>
                <a:hlinkClick action="ppaction://hlinksldjump" r:id="rId14"/>
              </a:rPr>
              <a:t> y </a:t>
            </a:r>
            <a:r>
              <a:rPr b="1" lang="en" u="sng">
                <a:solidFill>
                  <a:srgbClr val="000000"/>
                </a:solidFill>
                <a:hlinkClick action="ppaction://hlinksldjump" r:id="rId15"/>
              </a:rPr>
              <a:t>límites</a:t>
            </a:r>
            <a:r>
              <a:rPr b="1" lang="en" u="sng">
                <a:solidFill>
                  <a:srgbClr val="000000"/>
                </a:solidFill>
                <a:hlinkClick action="ppaction://hlinksldjump" r:id="rId16"/>
              </a:rPr>
              <a:t> en la relacion public-private key</a:t>
            </a:r>
            <a:endParaRPr b="1">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t>2.a) Satoshi Nakamoto y </a:t>
            </a:r>
            <a:r>
              <a:rPr b="1" lang="en"/>
              <a:t>Bitcoin</a:t>
            </a:r>
            <a:endParaRPr b="1"/>
          </a:p>
        </p:txBody>
      </p:sp>
      <p:sp>
        <p:nvSpPr>
          <p:cNvPr id="184" name="Google Shape;184;p2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1050">
                <a:solidFill>
                  <a:srgbClr val="FFFFFF"/>
                </a:solidFill>
                <a:latin typeface="Arial"/>
                <a:ea typeface="Arial"/>
                <a:cs typeface="Arial"/>
                <a:sym typeface="Arial"/>
              </a:rPr>
              <a:t>Satoshi Nakamoto</a:t>
            </a:r>
            <a:r>
              <a:rPr lang="en" sz="1050">
                <a:solidFill>
                  <a:srgbClr val="FFFFFF"/>
                </a:solidFill>
                <a:latin typeface="Arial"/>
                <a:ea typeface="Arial"/>
                <a:cs typeface="Arial"/>
                <a:sym typeface="Arial"/>
              </a:rPr>
              <a:t> es el nombre asignado a la persona o grupo de personas que crearon el protocolo Bitcoin y su software de referencia, Bitcoin Core. En 2008, Nakamoto publicó un artículo en la foro de criptografía metzdowd.com que describía un sistema P2P de dinero digital. En 2009, lanzó el software Bitcoin, creando la red del mismo nombre y las primeras unidades de moneda, llamadas </a:t>
            </a:r>
            <a:r>
              <a:rPr i="1" lang="en" sz="1050">
                <a:solidFill>
                  <a:srgbClr val="FFFFFF"/>
                </a:solidFill>
                <a:latin typeface="Arial"/>
                <a:ea typeface="Arial"/>
                <a:cs typeface="Arial"/>
                <a:sym typeface="Arial"/>
              </a:rPr>
              <a:t>bitcoins</a:t>
            </a:r>
            <a:endParaRPr i="1" sz="1050">
              <a:solidFill>
                <a:srgbClr val="FFFFFF"/>
              </a:solidFill>
              <a:latin typeface="Arial"/>
              <a:ea typeface="Arial"/>
              <a:cs typeface="Arial"/>
              <a:sym typeface="Arial"/>
            </a:endParaRPr>
          </a:p>
          <a:p>
            <a:pPr indent="0" lvl="0" marL="0" rtl="0">
              <a:spcBef>
                <a:spcPts val="1600"/>
              </a:spcBef>
              <a:spcAft>
                <a:spcPts val="0"/>
              </a:spcAft>
              <a:buNone/>
            </a:pPr>
            <a:r>
              <a:t/>
            </a:r>
            <a:endParaRPr i="1" sz="1050">
              <a:solidFill>
                <a:srgbClr val="222222"/>
              </a:solidFill>
              <a:highlight>
                <a:srgbClr val="FFFFFF"/>
              </a:highlight>
              <a:latin typeface="Arial"/>
              <a:ea typeface="Arial"/>
              <a:cs typeface="Arial"/>
              <a:sym typeface="Arial"/>
            </a:endParaRPr>
          </a:p>
          <a:p>
            <a:pPr indent="0" lvl="0" marL="0">
              <a:spcBef>
                <a:spcPts val="1600"/>
              </a:spcBef>
              <a:spcAft>
                <a:spcPts val="1600"/>
              </a:spcAft>
              <a:buNone/>
            </a:pPr>
            <a:r>
              <a:rPr lang="en" sz="1050">
                <a:solidFill>
                  <a:srgbClr val="FFFFFF"/>
                </a:solidFill>
                <a:latin typeface="Arial"/>
                <a:ea typeface="Arial"/>
                <a:cs typeface="Arial"/>
                <a:sym typeface="Arial"/>
              </a:rPr>
              <a:t>B</a:t>
            </a:r>
            <a:r>
              <a:rPr lang="en" sz="1050">
                <a:solidFill>
                  <a:srgbClr val="FFFFFF"/>
                </a:solidFill>
                <a:latin typeface="Arial"/>
                <a:ea typeface="Arial"/>
                <a:cs typeface="Arial"/>
                <a:sym typeface="Arial"/>
              </a:rPr>
              <a:t>itcoin se caracteriza por ser descentralizado, es decir, no está respaldado por ningún gobierno o banco central</a:t>
            </a:r>
            <a:r>
              <a:rPr baseline="30000" lang="en" u="sng">
                <a:solidFill>
                  <a:srgbClr val="FFFFFF"/>
                </a:solidFill>
                <a:latin typeface="Arial"/>
                <a:ea typeface="Arial"/>
                <a:cs typeface="Arial"/>
                <a:sym typeface="Arial"/>
                <a:hlinkClick r:id="rId3"/>
              </a:rPr>
              <a:t>10</a:t>
            </a:r>
            <a:r>
              <a:rPr lang="en" sz="1050">
                <a:solidFill>
                  <a:srgbClr val="FFFFFF"/>
                </a:solidFill>
                <a:latin typeface="Arial"/>
                <a:ea typeface="Arial"/>
                <a:cs typeface="Arial"/>
                <a:sym typeface="Arial"/>
              </a:rPr>
              <a:t>​</a:t>
            </a:r>
            <a:r>
              <a:rPr baseline="30000" lang="en" u="sng">
                <a:solidFill>
                  <a:srgbClr val="FFFFFF"/>
                </a:solidFill>
                <a:latin typeface="Arial"/>
                <a:ea typeface="Arial"/>
                <a:cs typeface="Arial"/>
                <a:sym typeface="Arial"/>
                <a:hlinkClick r:id="rId4"/>
              </a:rPr>
              <a:t>11</a:t>
            </a:r>
            <a:r>
              <a:rPr lang="en" sz="1050">
                <a:solidFill>
                  <a:srgbClr val="FFFFFF"/>
                </a:solidFill>
                <a:latin typeface="Arial"/>
                <a:ea typeface="Arial"/>
                <a:cs typeface="Arial"/>
                <a:sym typeface="Arial"/>
              </a:rPr>
              <a:t>​ y «carece de seguridad jurídica». Utiliza un </a:t>
            </a:r>
            <a:r>
              <a:rPr lang="en" sz="1050" u="sng">
                <a:solidFill>
                  <a:srgbClr val="FFFFFF"/>
                </a:solidFill>
                <a:latin typeface="Arial"/>
                <a:ea typeface="Arial"/>
                <a:cs typeface="Arial"/>
                <a:sym typeface="Arial"/>
                <a:hlinkClick r:id="rId5"/>
              </a:rPr>
              <a:t>sistema de prueba de trabajo</a:t>
            </a:r>
            <a:r>
              <a:rPr lang="en" sz="1050">
                <a:solidFill>
                  <a:srgbClr val="FFFFFF"/>
                </a:solidFill>
                <a:latin typeface="Arial"/>
                <a:ea typeface="Arial"/>
                <a:cs typeface="Arial"/>
                <a:sym typeface="Arial"/>
              </a:rPr>
              <a:t> (PoW) para impedir el doble gasto (que un mismo bitcoin sea utilizado varias veces) y alcanzar el consenso entre todos los nodos que integran la red intercambiando información sobre una red no confiable y potencialmente comprometida (resuelve el </a:t>
            </a:r>
            <a:r>
              <a:rPr lang="en" sz="1050" u="sng">
                <a:solidFill>
                  <a:srgbClr val="FFFFFF"/>
                </a:solidFill>
                <a:latin typeface="Arial"/>
                <a:ea typeface="Arial"/>
                <a:cs typeface="Arial"/>
                <a:sym typeface="Arial"/>
                <a:hlinkClick r:id="rId6"/>
              </a:rPr>
              <a:t>problema de los generales bizantinos</a:t>
            </a:r>
            <a:r>
              <a:rPr lang="en" sz="1050">
                <a:solidFill>
                  <a:srgbClr val="FFFFFF"/>
                </a:solidFill>
                <a:latin typeface="Arial"/>
                <a:ea typeface="Arial"/>
                <a:cs typeface="Arial"/>
                <a:sym typeface="Arial"/>
              </a:rPr>
              <a:t>). Las transacciones no necesitan de intermediarios y el protocolo es </a:t>
            </a:r>
            <a:r>
              <a:rPr lang="en" sz="1050" u="sng">
                <a:solidFill>
                  <a:srgbClr val="FFFFFF"/>
                </a:solidFill>
                <a:latin typeface="Arial"/>
                <a:ea typeface="Arial"/>
                <a:cs typeface="Arial"/>
                <a:sym typeface="Arial"/>
                <a:hlinkClick r:id="rId7"/>
              </a:rPr>
              <a:t>código abierto</a:t>
            </a:r>
            <a:r>
              <a:rPr lang="en" sz="1050">
                <a:solidFill>
                  <a:srgbClr val="FFFFFF"/>
                </a:solidFill>
                <a:latin typeface="Arial"/>
                <a:ea typeface="Arial"/>
                <a:cs typeface="Arial"/>
                <a:sym typeface="Arial"/>
              </a:rPr>
              <a:t>.</a:t>
            </a:r>
            <a:endParaRPr i="1" sz="1050">
              <a:solidFill>
                <a:srgbClr val="FFFFFF"/>
              </a:solidFill>
              <a:latin typeface="Arial"/>
              <a:ea typeface="Arial"/>
              <a:cs typeface="Arial"/>
              <a:sym typeface="Arial"/>
            </a:endParaRPr>
          </a:p>
        </p:txBody>
      </p:sp>
      <p:pic>
        <p:nvPicPr>
          <p:cNvPr id="185" name="Google Shape;185;p21"/>
          <p:cNvPicPr preferRelativeResize="0"/>
          <p:nvPr/>
        </p:nvPicPr>
        <p:blipFill>
          <a:blip r:embed="rId8">
            <a:alphaModFix/>
          </a:blip>
          <a:stretch>
            <a:fillRect/>
          </a:stretch>
        </p:blipFill>
        <p:spPr>
          <a:xfrm>
            <a:off x="253200" y="1567550"/>
            <a:ext cx="949575" cy="952225"/>
          </a:xfrm>
          <a:prstGeom prst="rect">
            <a:avLst/>
          </a:prstGeom>
          <a:noFill/>
          <a:ln>
            <a:noFill/>
          </a:ln>
        </p:spPr>
      </p:pic>
      <p:pic>
        <p:nvPicPr>
          <p:cNvPr id="186" name="Google Shape;186;p21"/>
          <p:cNvPicPr preferRelativeResize="0"/>
          <p:nvPr/>
        </p:nvPicPr>
        <p:blipFill>
          <a:blip r:embed="rId9">
            <a:alphaModFix/>
          </a:blip>
          <a:stretch>
            <a:fillRect/>
          </a:stretch>
        </p:blipFill>
        <p:spPr>
          <a:xfrm>
            <a:off x="304800" y="3016825"/>
            <a:ext cx="992700" cy="90176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